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Reggae One" panose="020B0604020202020204" charset="-128"/>
      <p:regular r:id="rId22"/>
    </p:embeddedFont>
    <p:embeddedFont>
      <p:font typeface="Canva Sans" panose="020B0604020202020204" charset="0"/>
      <p:regular r:id="rId23"/>
    </p:embeddedFont>
    <p:embeddedFont>
      <p:font typeface="Canva Sans Bold" panose="020B0604020202020204" charset="0"/>
      <p:regular r:id="rId24"/>
    </p:embeddedFont>
    <p:embeddedFont>
      <p:font typeface="Futura Bold" panose="020B0604020202020204" charset="0"/>
      <p:regular r:id="rId25"/>
    </p:embeddedFont>
    <p:embeddedFont>
      <p:font typeface="Roboto" panose="02000000000000000000" pitchFamily="2" charset="0"/>
      <p:regular r:id="rId26"/>
      <p:bold r:id="rId27"/>
    </p:embeddedFont>
    <p:embeddedFont>
      <p:font typeface="Roboto Bold" panose="02000000000000000000"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 name="laser.wav"/>
          </p:stSnd>
        </p:sndAc>
      </p:transition>
    </mc:Choice>
    <mc:Fallback xmlns="">
      <p:transition spd="slow" advTm="0">
        <p:fade/>
        <p:sndAc>
          <p:stSnd>
            <p:snd r:embed="rId3" name="laser.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 name="laser.wav"/>
          </p:stSnd>
        </p:sndAc>
      </p:transition>
    </mc:Choice>
    <mc:Fallback xmlns="">
      <p:transition spd="slow" advTm="0">
        <p:fade/>
        <p:sndAc>
          <p:stSnd>
            <p:snd r:embed="rId3" name="laser.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 name="laser.wav"/>
          </p:stSnd>
        </p:sndAc>
      </p:transition>
    </mc:Choice>
    <mc:Fallback xmlns="">
      <p:transition spd="slow" advTm="0">
        <p:fade/>
        <p:sndAc>
          <p:stSnd>
            <p:snd r:embed="rId3" name="laser.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 name="laser.wav"/>
          </p:stSnd>
        </p:sndAc>
      </p:transition>
    </mc:Choice>
    <mc:Fallback xmlns="">
      <p:transition spd="slow" advTm="0">
        <p:fade/>
        <p:sndAc>
          <p:stSnd>
            <p:snd r:embed="rId3" name="laser.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 name="laser.wav"/>
          </p:stSnd>
        </p:sndAc>
      </p:transition>
    </mc:Choice>
    <mc:Fallback xmlns="">
      <p:transition spd="slow" advTm="0">
        <p:fade/>
        <p:sndAc>
          <p:stSnd>
            <p:snd r:embed="rId3" name="laser.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 name="laser.wav"/>
          </p:stSnd>
        </p:sndAc>
      </p:transition>
    </mc:Choice>
    <mc:Fallback xmlns="">
      <p:transition spd="slow" advTm="0">
        <p:fade/>
        <p:sndAc>
          <p:stSnd>
            <p:snd r:embed="rId3" name="laser.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 name="laser.wav"/>
          </p:stSnd>
        </p:sndAc>
      </p:transition>
    </mc:Choice>
    <mc:Fallback xmlns="">
      <p:transition spd="slow" advTm="0">
        <p:fade/>
        <p:sndAc>
          <p:stSnd>
            <p:snd r:embed="rId3" name="laser.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 name="laser.wav"/>
          </p:stSnd>
        </p:sndAc>
      </p:transition>
    </mc:Choice>
    <mc:Fallback xmlns="">
      <p:transition spd="slow" advTm="0">
        <p:fade/>
        <p:sndAc>
          <p:stSnd>
            <p:snd r:embed="rId3" name="laser.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 name="laser.wav"/>
          </p:stSnd>
        </p:sndAc>
      </p:transition>
    </mc:Choice>
    <mc:Fallback xmlns="">
      <p:transition spd="slow" advTm="0">
        <p:fade/>
        <p:sndAc>
          <p:stSnd>
            <p:snd r:embed="rId3" name="laser.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 name="laser.wav"/>
          </p:stSnd>
        </p:sndAc>
      </p:transition>
    </mc:Choice>
    <mc:Fallback xmlns="">
      <p:transition spd="slow" advTm="0">
        <p:fade/>
        <p:sndAc>
          <p:stSnd>
            <p:snd r:embed="rId3" name="laser.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 name="laser.wav"/>
          </p:stSnd>
        </p:sndAc>
      </p:transition>
    </mc:Choice>
    <mc:Fallback xmlns="">
      <p:transition spd="slow" advTm="0">
        <p:fade/>
        <p:sndAc>
          <p:stSnd>
            <p:snd r:embed="rId3" name="laser.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13" name="laser.wav"/>
          </p:stSnd>
        </p:sndAc>
      </p:transition>
    </mc:Choice>
    <mc:Fallback xmlns="">
      <p:transition spd="slow" advTm="0">
        <p:fade/>
        <p:sndAc>
          <p:stSnd>
            <p:snd r:embed="rId14" name="laser.wav"/>
          </p:stSnd>
        </p:sndAc>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audio" Target="../media/audio1.wav"/><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png"/><Relationship Id="rId18" Type="http://schemas.openxmlformats.org/officeDocument/2006/relationships/image" Target="../media/image58.svg"/><Relationship Id="rId3" Type="http://schemas.openxmlformats.org/officeDocument/2006/relationships/image" Target="../media/image9.jpeg"/><Relationship Id="rId21" Type="http://schemas.openxmlformats.org/officeDocument/2006/relationships/audio" Target="../media/audio1.wav"/><Relationship Id="rId7" Type="http://schemas.openxmlformats.org/officeDocument/2006/relationships/image" Target="../media/image51.svg"/><Relationship Id="rId12" Type="http://schemas.openxmlformats.org/officeDocument/2006/relationships/image" Target="../media/image11.svg"/><Relationship Id="rId17" Type="http://schemas.openxmlformats.org/officeDocument/2006/relationships/image" Target="../media/image57.png"/><Relationship Id="rId2" Type="http://schemas.openxmlformats.org/officeDocument/2006/relationships/audio" Target="../media/audio1.wav"/><Relationship Id="rId16" Type="http://schemas.openxmlformats.org/officeDocument/2006/relationships/image" Target="../media/image22.svg"/><Relationship Id="rId20"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32.png"/><Relationship Id="rId5" Type="http://schemas.openxmlformats.org/officeDocument/2006/relationships/image" Target="../media/image49.svg"/><Relationship Id="rId15" Type="http://schemas.openxmlformats.org/officeDocument/2006/relationships/image" Target="../media/image35.png"/><Relationship Id="rId10" Type="http://schemas.openxmlformats.org/officeDocument/2006/relationships/image" Target="../media/image54.svg"/><Relationship Id="rId19" Type="http://schemas.openxmlformats.org/officeDocument/2006/relationships/image" Target="../media/image59.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6.sv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png"/><Relationship Id="rId18" Type="http://schemas.openxmlformats.org/officeDocument/2006/relationships/image" Target="../media/image62.jpeg"/><Relationship Id="rId3" Type="http://schemas.openxmlformats.org/officeDocument/2006/relationships/image" Target="../media/image9.jpeg"/><Relationship Id="rId7" Type="http://schemas.openxmlformats.org/officeDocument/2006/relationships/image" Target="../media/image51.svg"/><Relationship Id="rId12" Type="http://schemas.openxmlformats.org/officeDocument/2006/relationships/image" Target="../media/image11.svg"/><Relationship Id="rId17" Type="http://schemas.openxmlformats.org/officeDocument/2006/relationships/image" Target="../media/image61.jpeg"/><Relationship Id="rId2" Type="http://schemas.openxmlformats.org/officeDocument/2006/relationships/audio" Target="../media/audio1.wav"/><Relationship Id="rId16" Type="http://schemas.openxmlformats.org/officeDocument/2006/relationships/image" Target="../media/image22.svg"/><Relationship Id="rId20"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32.png"/><Relationship Id="rId5" Type="http://schemas.openxmlformats.org/officeDocument/2006/relationships/image" Target="../media/image49.svg"/><Relationship Id="rId15" Type="http://schemas.openxmlformats.org/officeDocument/2006/relationships/image" Target="../media/image35.png"/><Relationship Id="rId10" Type="http://schemas.openxmlformats.org/officeDocument/2006/relationships/image" Target="../media/image54.sv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6.svg"/></Relationships>
</file>

<file path=ppt/slides/_rels/slide12.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audio" Target="../media/audio1.wav"/><Relationship Id="rId3" Type="http://schemas.openxmlformats.org/officeDocument/2006/relationships/image" Target="../media/image9.jpeg"/><Relationship Id="rId7" Type="http://schemas.openxmlformats.org/officeDocument/2006/relationships/image" Target="../media/image66.png"/><Relationship Id="rId12" Type="http://schemas.openxmlformats.org/officeDocument/2006/relationships/image" Target="../media/image69.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65.svg"/><Relationship Id="rId11" Type="http://schemas.openxmlformats.org/officeDocument/2006/relationships/image" Target="../media/image58.svg"/><Relationship Id="rId5" Type="http://schemas.openxmlformats.org/officeDocument/2006/relationships/image" Target="../media/image64.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5.jpeg"/><Relationship Id="rId3" Type="http://schemas.openxmlformats.org/officeDocument/2006/relationships/image" Target="../media/image9.jpeg"/><Relationship Id="rId7" Type="http://schemas.openxmlformats.org/officeDocument/2006/relationships/image" Target="../media/image71.svg"/><Relationship Id="rId12" Type="http://schemas.openxmlformats.org/officeDocument/2006/relationships/image" Target="../media/image74.sv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15.svg"/><Relationship Id="rId10" Type="http://schemas.openxmlformats.org/officeDocument/2006/relationships/image" Target="../media/image11.svg"/><Relationship Id="rId4" Type="http://schemas.openxmlformats.org/officeDocument/2006/relationships/image" Target="../media/image14.png"/><Relationship Id="rId9" Type="http://schemas.openxmlformats.org/officeDocument/2006/relationships/image" Target="../media/image32.png"/><Relationship Id="rId14" Type="http://schemas.openxmlformats.org/officeDocument/2006/relationships/audio" Target="../media/audio1.wav"/></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7.png"/><Relationship Id="rId3" Type="http://schemas.openxmlformats.org/officeDocument/2006/relationships/image" Target="../media/image9.jpeg"/><Relationship Id="rId7" Type="http://schemas.openxmlformats.org/officeDocument/2006/relationships/image" Target="../media/image71.svg"/><Relationship Id="rId12" Type="http://schemas.openxmlformats.org/officeDocument/2006/relationships/image" Target="../media/image74.sv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15.svg"/><Relationship Id="rId10" Type="http://schemas.openxmlformats.org/officeDocument/2006/relationships/image" Target="../media/image11.svg"/><Relationship Id="rId4" Type="http://schemas.openxmlformats.org/officeDocument/2006/relationships/image" Target="../media/image14.png"/><Relationship Id="rId9" Type="http://schemas.openxmlformats.org/officeDocument/2006/relationships/image" Target="../media/image32.png"/><Relationship Id="rId14" Type="http://schemas.openxmlformats.org/officeDocument/2006/relationships/audio" Target="../media/audio1.wav"/></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jpeg"/><Relationship Id="rId7"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audio" Target="../media/audio1.wav"/></Relationships>
</file>

<file path=ppt/slides/_rels/slide16.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9.jpeg"/><Relationship Id="rId7" Type="http://schemas.openxmlformats.org/officeDocument/2006/relationships/image" Target="../media/image18.sv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jpeg"/><Relationship Id="rId7"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audio" Target="../media/audio1.wav"/></Relationships>
</file>

<file path=ppt/slides/_rels/slide18.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audio" Target="../media/audio1.wav"/><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0.svg"/><Relationship Id="rId5" Type="http://schemas.openxmlformats.org/officeDocument/2006/relationships/image" Target="../media/image78.png"/><Relationship Id="rId10" Type="http://schemas.openxmlformats.org/officeDocument/2006/relationships/image" Target="../media/image80.png"/><Relationship Id="rId4" Type="http://schemas.openxmlformats.org/officeDocument/2006/relationships/image" Target="../media/image25.png"/><Relationship Id="rId9" Type="http://schemas.openxmlformats.org/officeDocument/2006/relationships/image" Target="../media/image28.svg"/></Relationships>
</file>

<file path=ppt/slides/_rels/slide19.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1.jpeg"/><Relationship Id="rId7" Type="http://schemas.openxmlformats.org/officeDocument/2006/relationships/image" Target="../media/image7.sv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3.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audio" Target="../media/audio1.wav"/><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9.jpeg"/><Relationship Id="rId7" Type="http://schemas.openxmlformats.org/officeDocument/2006/relationships/image" Target="../media/image82.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32.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9.jpeg"/><Relationship Id="rId7" Type="http://schemas.openxmlformats.org/officeDocument/2006/relationships/image" Target="../media/image19.pn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3.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audio" Target="../media/audio1.wav"/><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31.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0.sv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image" Target="../media/image9.jpeg"/><Relationship Id="rId7" Type="http://schemas.openxmlformats.org/officeDocument/2006/relationships/image" Target="../media/image33.jpe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38.png"/><Relationship Id="rId3" Type="http://schemas.openxmlformats.org/officeDocument/2006/relationships/image" Target="../media/image9.jpe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36.png"/><Relationship Id="rId5" Type="http://schemas.openxmlformats.org/officeDocument/2006/relationships/image" Target="../media/image19.png"/><Relationship Id="rId15" Type="http://schemas.openxmlformats.org/officeDocument/2006/relationships/audio" Target="../media/audio1.wav"/><Relationship Id="rId10" Type="http://schemas.openxmlformats.org/officeDocument/2006/relationships/image" Target="../media/image22.svg"/><Relationship Id="rId4" Type="http://schemas.openxmlformats.org/officeDocument/2006/relationships/image" Target="../media/image13.png"/><Relationship Id="rId9" Type="http://schemas.openxmlformats.org/officeDocument/2006/relationships/image" Target="../media/image35.png"/><Relationship Id="rId14"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9.jpeg"/><Relationship Id="rId7" Type="http://schemas.openxmlformats.org/officeDocument/2006/relationships/image" Target="../media/image41.sv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1.svg"/><Relationship Id="rId5" Type="http://schemas.openxmlformats.org/officeDocument/2006/relationships/image" Target="../media/image15.svg"/><Relationship Id="rId10" Type="http://schemas.openxmlformats.org/officeDocument/2006/relationships/image" Target="../media/image32.png"/><Relationship Id="rId4" Type="http://schemas.openxmlformats.org/officeDocument/2006/relationships/image" Target="../media/image14.png"/><Relationship Id="rId9"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jpeg"/><Relationship Id="rId7" Type="http://schemas.openxmlformats.org/officeDocument/2006/relationships/image" Target="../media/image15.svg"/><Relationship Id="rId12"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7.jpeg"/><Relationship Id="rId5" Type="http://schemas.openxmlformats.org/officeDocument/2006/relationships/image" Target="../media/image45.svg"/><Relationship Id="rId10" Type="http://schemas.openxmlformats.org/officeDocument/2006/relationships/image" Target="../media/image11.svg"/><Relationship Id="rId4" Type="http://schemas.openxmlformats.org/officeDocument/2006/relationships/image" Target="../media/image44.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9.jpeg"/><Relationship Id="rId7" Type="http://schemas.openxmlformats.org/officeDocument/2006/relationships/image" Target="../media/image34.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audio" Target="../media/audio1.wav"/><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3.pn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46434" t="-6209" r="-3588" b="-38479"/>
            </a:stretch>
          </a:blipFill>
        </p:spPr>
      </p:sp>
      <p:sp>
        <p:nvSpPr>
          <p:cNvPr id="3" name="Freeform 3"/>
          <p:cNvSpPr/>
          <p:nvPr/>
        </p:nvSpPr>
        <p:spPr>
          <a:xfrm>
            <a:off x="1871982" y="1378365"/>
            <a:ext cx="11654830" cy="7530269"/>
          </a:xfrm>
          <a:custGeom>
            <a:avLst/>
            <a:gdLst/>
            <a:ahLst/>
            <a:cxnLst/>
            <a:rect l="l" t="t" r="r" b="b"/>
            <a:pathLst>
              <a:path w="11654830" h="7530269">
                <a:moveTo>
                  <a:pt x="0" y="0"/>
                </a:moveTo>
                <a:lnTo>
                  <a:pt x="11654830" y="0"/>
                </a:lnTo>
                <a:lnTo>
                  <a:pt x="11654830" y="7530270"/>
                </a:lnTo>
                <a:lnTo>
                  <a:pt x="0" y="75302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1501454" y="3214674"/>
            <a:ext cx="7622536" cy="7553354"/>
          </a:xfrm>
          <a:custGeom>
            <a:avLst/>
            <a:gdLst/>
            <a:ahLst/>
            <a:cxnLst/>
            <a:rect l="l" t="t" r="r" b="b"/>
            <a:pathLst>
              <a:path w="8482084" h="8482084">
                <a:moveTo>
                  <a:pt x="8482084" y="0"/>
                </a:moveTo>
                <a:lnTo>
                  <a:pt x="0" y="0"/>
                </a:lnTo>
                <a:lnTo>
                  <a:pt x="0" y="8482083"/>
                </a:lnTo>
                <a:lnTo>
                  <a:pt x="8482084" y="8482083"/>
                </a:lnTo>
                <a:lnTo>
                  <a:pt x="848208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0" y="0"/>
            <a:ext cx="4238141" cy="5798451"/>
          </a:xfrm>
          <a:custGeom>
            <a:avLst/>
            <a:gdLst/>
            <a:ahLst/>
            <a:cxnLst/>
            <a:rect l="l" t="t" r="r" b="b"/>
            <a:pathLst>
              <a:path w="4238141" h="5798451">
                <a:moveTo>
                  <a:pt x="0" y="0"/>
                </a:moveTo>
                <a:lnTo>
                  <a:pt x="4238141" y="0"/>
                </a:lnTo>
                <a:lnTo>
                  <a:pt x="4238141" y="5798452"/>
                </a:lnTo>
                <a:lnTo>
                  <a:pt x="0" y="57984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453446" y="6992481"/>
            <a:ext cx="6655594" cy="3294519"/>
          </a:xfrm>
          <a:custGeom>
            <a:avLst/>
            <a:gdLst/>
            <a:ahLst/>
            <a:cxnLst/>
            <a:rect l="l" t="t" r="r" b="b"/>
            <a:pathLst>
              <a:path w="6655594" h="3294519">
                <a:moveTo>
                  <a:pt x="0" y="0"/>
                </a:moveTo>
                <a:lnTo>
                  <a:pt x="6655594" y="0"/>
                </a:lnTo>
                <a:lnTo>
                  <a:pt x="6655594" y="3294519"/>
                </a:lnTo>
                <a:lnTo>
                  <a:pt x="0" y="3294519"/>
                </a:lnTo>
                <a:lnTo>
                  <a:pt x="0" y="0"/>
                </a:lnTo>
                <a:close/>
              </a:path>
            </a:pathLst>
          </a:custGeom>
          <a:blipFill>
            <a:blip r:embed="rId10"/>
            <a:stretch>
              <a:fillRect/>
            </a:stretch>
          </a:blipFill>
        </p:spPr>
      </p:sp>
      <p:sp>
        <p:nvSpPr>
          <p:cNvPr id="7" name="TextBox 7"/>
          <p:cNvSpPr txBox="1"/>
          <p:nvPr/>
        </p:nvSpPr>
        <p:spPr>
          <a:xfrm>
            <a:off x="3150031" y="2435004"/>
            <a:ext cx="10376781" cy="1711944"/>
          </a:xfrm>
          <a:prstGeom prst="rect">
            <a:avLst/>
          </a:prstGeom>
        </p:spPr>
        <p:txBody>
          <a:bodyPr lIns="0" tIns="0" rIns="0" bIns="0" rtlCol="0" anchor="t">
            <a:spAutoFit/>
          </a:bodyPr>
          <a:lstStyle/>
          <a:p>
            <a:pPr algn="ctr">
              <a:lnSpc>
                <a:spcPts val="14645"/>
              </a:lnSpc>
              <a:spcBef>
                <a:spcPct val="0"/>
              </a:spcBef>
            </a:pPr>
            <a:r>
              <a:rPr lang="en-US" sz="9600" b="1" dirty="0">
                <a:solidFill>
                  <a:srgbClr val="2F5A2D"/>
                </a:solidFill>
                <a:latin typeface="Roboto" panose="02000000000000000000" pitchFamily="2" charset="0"/>
                <a:ea typeface="Roboto" panose="02000000000000000000" pitchFamily="2" charset="0"/>
                <a:cs typeface="Roboto" panose="02000000000000000000" pitchFamily="2" charset="0"/>
                <a:sym typeface="More Sugar"/>
              </a:rPr>
              <a:t>JUNGLE TUNE</a:t>
            </a:r>
          </a:p>
        </p:txBody>
      </p:sp>
      <p:sp>
        <p:nvSpPr>
          <p:cNvPr id="8" name="TextBox 8"/>
          <p:cNvSpPr txBox="1"/>
          <p:nvPr/>
        </p:nvSpPr>
        <p:spPr>
          <a:xfrm>
            <a:off x="3316585" y="4430954"/>
            <a:ext cx="11654830" cy="3620683"/>
          </a:xfrm>
          <a:prstGeom prst="rect">
            <a:avLst/>
          </a:prstGeom>
        </p:spPr>
        <p:txBody>
          <a:bodyPr lIns="0" tIns="0" rIns="0" bIns="0" rtlCol="0" anchor="t">
            <a:spAutoFit/>
          </a:bodyPr>
          <a:lstStyle/>
          <a:p>
            <a:pPr algn="ctr">
              <a:lnSpc>
                <a:spcPts val="7424"/>
              </a:lnSpc>
            </a:pPr>
            <a:r>
              <a:rPr lang="en-US" sz="5303">
                <a:solidFill>
                  <a:srgbClr val="317A41"/>
                </a:solidFill>
                <a:latin typeface="Reggae One"/>
                <a:ea typeface="Reggae One"/>
                <a:cs typeface="Reggae One"/>
                <a:sym typeface="Reggae One"/>
              </a:rPr>
              <a:t>PRESENTED BY</a:t>
            </a:r>
          </a:p>
          <a:p>
            <a:pPr algn="ctr">
              <a:lnSpc>
                <a:spcPts val="7144"/>
              </a:lnSpc>
            </a:pPr>
            <a:r>
              <a:rPr lang="en-US" sz="5103">
                <a:solidFill>
                  <a:srgbClr val="317A41"/>
                </a:solidFill>
                <a:latin typeface="Reggae One"/>
                <a:ea typeface="Reggae One"/>
                <a:cs typeface="Reggae One"/>
                <a:sym typeface="Reggae One"/>
              </a:rPr>
              <a:t>PRINCE</a:t>
            </a:r>
          </a:p>
          <a:p>
            <a:pPr algn="ctr">
              <a:lnSpc>
                <a:spcPts val="7144"/>
              </a:lnSpc>
            </a:pPr>
            <a:r>
              <a:rPr lang="en-US" sz="5103">
                <a:solidFill>
                  <a:srgbClr val="317A41"/>
                </a:solidFill>
                <a:latin typeface="Reggae One"/>
                <a:ea typeface="Reggae One"/>
                <a:cs typeface="Reggae One"/>
                <a:sym typeface="Reggae One"/>
              </a:rPr>
              <a:t>B.TECH(CS&amp;AI)</a:t>
            </a:r>
          </a:p>
          <a:p>
            <a:pPr algn="ctr">
              <a:lnSpc>
                <a:spcPts val="7144"/>
              </a:lnSpc>
              <a:spcBef>
                <a:spcPct val="0"/>
              </a:spcBef>
            </a:pPr>
            <a:r>
              <a:rPr lang="en-US" sz="5103">
                <a:solidFill>
                  <a:srgbClr val="317A41"/>
                </a:solidFill>
                <a:latin typeface="Reggae One"/>
                <a:ea typeface="Reggae One"/>
                <a:cs typeface="Reggae One"/>
                <a:sym typeface="Reggae One"/>
              </a:rPr>
              <a:t>12200813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1" name="laser.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52937" r="-15471" b="-62420"/>
            </a:stretch>
          </a:blipFill>
        </p:spPr>
      </p:sp>
      <p:grpSp>
        <p:nvGrpSpPr>
          <p:cNvPr id="3" name="Group 3"/>
          <p:cNvGrpSpPr/>
          <p:nvPr/>
        </p:nvGrpSpPr>
        <p:grpSpPr>
          <a:xfrm>
            <a:off x="1919754" y="1598206"/>
            <a:ext cx="11519703" cy="8024282"/>
            <a:chOff x="0" y="0"/>
            <a:chExt cx="3033996" cy="2113391"/>
          </a:xfrm>
        </p:grpSpPr>
        <p:sp>
          <p:nvSpPr>
            <p:cNvPr id="4" name="Freeform 4"/>
            <p:cNvSpPr/>
            <p:nvPr/>
          </p:nvSpPr>
          <p:spPr>
            <a:xfrm>
              <a:off x="0" y="0"/>
              <a:ext cx="3033996" cy="2113391"/>
            </a:xfrm>
            <a:custGeom>
              <a:avLst/>
              <a:gdLst/>
              <a:ahLst/>
              <a:cxnLst/>
              <a:rect l="l" t="t" r="r" b="b"/>
              <a:pathLst>
                <a:path w="3033996" h="2113391">
                  <a:moveTo>
                    <a:pt x="18146" y="0"/>
                  </a:moveTo>
                  <a:lnTo>
                    <a:pt x="3015850" y="0"/>
                  </a:lnTo>
                  <a:cubicBezTo>
                    <a:pt x="3025872" y="0"/>
                    <a:pt x="3033996" y="8124"/>
                    <a:pt x="3033996" y="18146"/>
                  </a:cubicBezTo>
                  <a:lnTo>
                    <a:pt x="3033996" y="2095246"/>
                  </a:lnTo>
                  <a:cubicBezTo>
                    <a:pt x="3033996" y="2105267"/>
                    <a:pt x="3025872" y="2113391"/>
                    <a:pt x="3015850" y="2113391"/>
                  </a:cubicBezTo>
                  <a:lnTo>
                    <a:pt x="18146" y="2113391"/>
                  </a:lnTo>
                  <a:cubicBezTo>
                    <a:pt x="13333" y="2113391"/>
                    <a:pt x="8718" y="2111479"/>
                    <a:pt x="5315" y="2108076"/>
                  </a:cubicBezTo>
                  <a:cubicBezTo>
                    <a:pt x="1912" y="2104673"/>
                    <a:pt x="0" y="2100058"/>
                    <a:pt x="0" y="2095246"/>
                  </a:cubicBezTo>
                  <a:lnTo>
                    <a:pt x="0" y="18146"/>
                  </a:lnTo>
                  <a:cubicBezTo>
                    <a:pt x="0" y="8124"/>
                    <a:pt x="8124" y="0"/>
                    <a:pt x="18146" y="0"/>
                  </a:cubicBezTo>
                  <a:close/>
                </a:path>
              </a:pathLst>
            </a:custGeom>
            <a:solidFill>
              <a:srgbClr val="FFFFFF"/>
            </a:solidFill>
            <a:ln cap="rnd">
              <a:noFill/>
              <a:prstDash val="solid"/>
              <a:round/>
            </a:ln>
          </p:spPr>
        </p:sp>
        <p:sp>
          <p:nvSpPr>
            <p:cNvPr id="5" name="TextBox 5"/>
            <p:cNvSpPr txBox="1"/>
            <p:nvPr/>
          </p:nvSpPr>
          <p:spPr>
            <a:xfrm>
              <a:off x="0" y="-38100"/>
              <a:ext cx="3033996" cy="2151491"/>
            </a:xfrm>
            <a:prstGeom prst="rect">
              <a:avLst/>
            </a:prstGeom>
          </p:spPr>
          <p:txBody>
            <a:bodyPr lIns="50800" tIns="50800" rIns="50800" bIns="50800" rtlCol="0" anchor="ctr"/>
            <a:lstStyle/>
            <a:p>
              <a:pPr algn="ctr">
                <a:lnSpc>
                  <a:spcPts val="2659"/>
                </a:lnSpc>
              </a:pPr>
              <a:endParaRPr/>
            </a:p>
            <a:p>
              <a:pPr marL="0" lvl="0" indent="0" algn="ctr">
                <a:lnSpc>
                  <a:spcPts val="2659"/>
                </a:lnSpc>
                <a:spcBef>
                  <a:spcPct val="0"/>
                </a:spcBef>
              </a:pPr>
              <a:endParaRPr/>
            </a:p>
          </p:txBody>
        </p:sp>
      </p:grpSp>
      <p:sp>
        <p:nvSpPr>
          <p:cNvPr id="6" name="Freeform 6"/>
          <p:cNvSpPr/>
          <p:nvPr/>
        </p:nvSpPr>
        <p:spPr>
          <a:xfrm>
            <a:off x="0" y="8001020"/>
            <a:ext cx="2526339" cy="2526339"/>
          </a:xfrm>
          <a:custGeom>
            <a:avLst/>
            <a:gdLst/>
            <a:ahLst/>
            <a:cxnLst/>
            <a:rect l="l" t="t" r="r" b="b"/>
            <a:pathLst>
              <a:path w="2526339" h="2526339">
                <a:moveTo>
                  <a:pt x="0" y="0"/>
                </a:moveTo>
                <a:lnTo>
                  <a:pt x="2526338" y="0"/>
                </a:lnTo>
                <a:lnTo>
                  <a:pt x="2526338" y="2526338"/>
                </a:lnTo>
                <a:lnTo>
                  <a:pt x="0" y="25263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255916" y="-185819"/>
            <a:ext cx="3046915" cy="2426453"/>
          </a:xfrm>
          <a:custGeom>
            <a:avLst/>
            <a:gdLst/>
            <a:ahLst/>
            <a:cxnLst/>
            <a:rect l="l" t="t" r="r" b="b"/>
            <a:pathLst>
              <a:path w="3046915" h="2426453">
                <a:moveTo>
                  <a:pt x="3046915" y="0"/>
                </a:moveTo>
                <a:lnTo>
                  <a:pt x="0" y="0"/>
                </a:lnTo>
                <a:lnTo>
                  <a:pt x="0" y="2426452"/>
                </a:lnTo>
                <a:lnTo>
                  <a:pt x="3046915" y="2426452"/>
                </a:lnTo>
                <a:lnTo>
                  <a:pt x="304691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710166" y="7237363"/>
            <a:ext cx="11458580" cy="3289567"/>
          </a:xfrm>
          <a:custGeom>
            <a:avLst/>
            <a:gdLst/>
            <a:ahLst/>
            <a:cxnLst/>
            <a:rect l="l" t="t" r="r" b="b"/>
            <a:pathLst>
              <a:path w="11458580" h="3289567">
                <a:moveTo>
                  <a:pt x="0" y="0"/>
                </a:moveTo>
                <a:lnTo>
                  <a:pt x="11458580" y="0"/>
                </a:lnTo>
                <a:lnTo>
                  <a:pt x="11458580" y="3289567"/>
                </a:lnTo>
                <a:lnTo>
                  <a:pt x="0" y="3289567"/>
                </a:lnTo>
                <a:lnTo>
                  <a:pt x="0" y="0"/>
                </a:lnTo>
                <a:close/>
              </a:path>
            </a:pathLst>
          </a:custGeom>
          <a:blipFill>
            <a:blip r:embed="rId8"/>
            <a:stretch>
              <a:fillRect/>
            </a:stretch>
          </a:blipFill>
        </p:spPr>
      </p:sp>
      <p:sp>
        <p:nvSpPr>
          <p:cNvPr id="9" name="Freeform 9"/>
          <p:cNvSpPr/>
          <p:nvPr/>
        </p:nvSpPr>
        <p:spPr>
          <a:xfrm>
            <a:off x="9990083" y="8665349"/>
            <a:ext cx="3449373" cy="1705872"/>
          </a:xfrm>
          <a:custGeom>
            <a:avLst/>
            <a:gdLst/>
            <a:ahLst/>
            <a:cxnLst/>
            <a:rect l="l" t="t" r="r" b="b"/>
            <a:pathLst>
              <a:path w="3449373" h="1705872">
                <a:moveTo>
                  <a:pt x="0" y="0"/>
                </a:moveTo>
                <a:lnTo>
                  <a:pt x="3449373" y="0"/>
                </a:lnTo>
                <a:lnTo>
                  <a:pt x="3449373" y="1705872"/>
                </a:lnTo>
                <a:lnTo>
                  <a:pt x="0" y="1705872"/>
                </a:lnTo>
                <a:lnTo>
                  <a:pt x="0" y="0"/>
                </a:lnTo>
                <a:close/>
              </a:path>
            </a:pathLst>
          </a:custGeom>
          <a:blipFill>
            <a:blip r:embed="rId9" cstate="print">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4729153" y="-347143"/>
            <a:ext cx="4439593" cy="3890698"/>
          </a:xfrm>
          <a:custGeom>
            <a:avLst/>
            <a:gdLst/>
            <a:ahLst/>
            <a:cxnLst/>
            <a:rect l="l" t="t" r="r" b="b"/>
            <a:pathLst>
              <a:path w="4439593" h="3890698">
                <a:moveTo>
                  <a:pt x="0" y="0"/>
                </a:moveTo>
                <a:lnTo>
                  <a:pt x="4439593" y="0"/>
                </a:lnTo>
                <a:lnTo>
                  <a:pt x="4439593" y="3890698"/>
                </a:lnTo>
                <a:lnTo>
                  <a:pt x="0" y="38906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flipH="1">
            <a:off x="12515088" y="3888318"/>
            <a:ext cx="5416322" cy="3486142"/>
          </a:xfrm>
          <a:custGeom>
            <a:avLst/>
            <a:gdLst/>
            <a:ahLst/>
            <a:cxnLst/>
            <a:rect l="l" t="t" r="r" b="b"/>
            <a:pathLst>
              <a:path w="5416322" h="3486142">
                <a:moveTo>
                  <a:pt x="5416322" y="0"/>
                </a:moveTo>
                <a:lnTo>
                  <a:pt x="0" y="0"/>
                </a:lnTo>
                <a:lnTo>
                  <a:pt x="0" y="3486142"/>
                </a:lnTo>
                <a:lnTo>
                  <a:pt x="5416322" y="3486142"/>
                </a:lnTo>
                <a:lnTo>
                  <a:pt x="5416322"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rot="98140">
            <a:off x="12886693" y="5201203"/>
            <a:ext cx="2318320" cy="1310905"/>
          </a:xfrm>
          <a:custGeom>
            <a:avLst/>
            <a:gdLst/>
            <a:ahLst/>
            <a:cxnLst/>
            <a:rect l="l" t="t" r="r" b="b"/>
            <a:pathLst>
              <a:path w="2318320" h="1310905">
                <a:moveTo>
                  <a:pt x="0" y="0"/>
                </a:moveTo>
                <a:lnTo>
                  <a:pt x="2318319" y="0"/>
                </a:lnTo>
                <a:lnTo>
                  <a:pt x="2318319" y="1310905"/>
                </a:lnTo>
                <a:lnTo>
                  <a:pt x="0" y="131090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6815617" y="3888318"/>
            <a:ext cx="1111672" cy="1105608"/>
          </a:xfrm>
          <a:custGeom>
            <a:avLst/>
            <a:gdLst/>
            <a:ahLst/>
            <a:cxnLst/>
            <a:rect l="l" t="t" r="r" b="b"/>
            <a:pathLst>
              <a:path w="1111672" h="1105608">
                <a:moveTo>
                  <a:pt x="0" y="0"/>
                </a:moveTo>
                <a:lnTo>
                  <a:pt x="1111672" y="0"/>
                </a:lnTo>
                <a:lnTo>
                  <a:pt x="1111672" y="1105608"/>
                </a:lnTo>
                <a:lnTo>
                  <a:pt x="0" y="110560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Freeform 14"/>
          <p:cNvSpPr/>
          <p:nvPr/>
        </p:nvSpPr>
        <p:spPr>
          <a:xfrm>
            <a:off x="7679605" y="5255154"/>
            <a:ext cx="2310478" cy="1050217"/>
          </a:xfrm>
          <a:custGeom>
            <a:avLst/>
            <a:gdLst/>
            <a:ahLst/>
            <a:cxnLst/>
            <a:rect l="l" t="t" r="r" b="b"/>
            <a:pathLst>
              <a:path w="2310478" h="1050217">
                <a:moveTo>
                  <a:pt x="0" y="0"/>
                </a:moveTo>
                <a:lnTo>
                  <a:pt x="2310478" y="0"/>
                </a:lnTo>
                <a:lnTo>
                  <a:pt x="2310478" y="1050217"/>
                </a:lnTo>
                <a:lnTo>
                  <a:pt x="0" y="105021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5" name="TextBox 15"/>
          <p:cNvSpPr txBox="1"/>
          <p:nvPr/>
        </p:nvSpPr>
        <p:spPr>
          <a:xfrm>
            <a:off x="3042341" y="1919088"/>
            <a:ext cx="8658225" cy="896620"/>
          </a:xfrm>
          <a:prstGeom prst="rect">
            <a:avLst/>
          </a:prstGeom>
        </p:spPr>
        <p:txBody>
          <a:bodyPr lIns="0" tIns="0" rIns="0" bIns="0" rtlCol="0" anchor="t">
            <a:spAutoFit/>
          </a:bodyPr>
          <a:lstStyle/>
          <a:p>
            <a:pPr algn="ctr">
              <a:lnSpc>
                <a:spcPts val="7279"/>
              </a:lnSpc>
            </a:pPr>
            <a:r>
              <a:rPr lang="en-US" sz="5199" b="1" dirty="0">
                <a:solidFill>
                  <a:srgbClr val="145B03"/>
                </a:solidFill>
                <a:latin typeface="Roboto Bold"/>
                <a:ea typeface="Roboto Bold"/>
                <a:cs typeface="Roboto Bold"/>
                <a:sym typeface="Roboto Bold"/>
              </a:rPr>
              <a:t>SOFTWARE REQUIREMENTS</a:t>
            </a:r>
            <a:r>
              <a:rPr lang="en-US" sz="5199" b="1" dirty="0">
                <a:solidFill>
                  <a:srgbClr val="000000"/>
                </a:solidFill>
                <a:latin typeface="Roboto Bold"/>
                <a:ea typeface="Roboto Bold"/>
                <a:cs typeface="Roboto Bold"/>
                <a:sym typeface="Roboto Bold"/>
              </a:rPr>
              <a:t> </a:t>
            </a:r>
          </a:p>
        </p:txBody>
      </p:sp>
      <p:sp>
        <p:nvSpPr>
          <p:cNvPr id="16" name="TextBox 16"/>
          <p:cNvSpPr txBox="1"/>
          <p:nvPr/>
        </p:nvSpPr>
        <p:spPr>
          <a:xfrm>
            <a:off x="3642486" y="4025774"/>
            <a:ext cx="7169721" cy="3343784"/>
          </a:xfrm>
          <a:prstGeom prst="rect">
            <a:avLst/>
          </a:prstGeom>
        </p:spPr>
        <p:txBody>
          <a:bodyPr lIns="0" tIns="0" rIns="0" bIns="0" rtlCol="0" anchor="t">
            <a:spAutoFit/>
          </a:bodyPr>
          <a:lstStyle/>
          <a:p>
            <a:pPr marL="850998" lvl="1" indent="-425499" algn="just">
              <a:lnSpc>
                <a:spcPts val="5518"/>
              </a:lnSpc>
              <a:buFont typeface="Arial"/>
              <a:buChar char="•"/>
            </a:pPr>
            <a:r>
              <a:rPr lang="en-US" sz="3941" dirty="0">
                <a:solidFill>
                  <a:srgbClr val="317A41"/>
                </a:solidFill>
                <a:latin typeface="Roboto"/>
                <a:ea typeface="Roboto"/>
                <a:cs typeface="Roboto"/>
                <a:sym typeface="Roboto"/>
              </a:rPr>
              <a:t>PYTHON</a:t>
            </a:r>
          </a:p>
          <a:p>
            <a:pPr algn="just">
              <a:lnSpc>
                <a:spcPts val="5518"/>
              </a:lnSpc>
            </a:pPr>
            <a:endParaRPr dirty="0"/>
          </a:p>
          <a:p>
            <a:pPr marL="850998" lvl="1" indent="-425499" algn="just">
              <a:lnSpc>
                <a:spcPts val="5518"/>
              </a:lnSpc>
              <a:buFont typeface="Arial"/>
              <a:buChar char="•"/>
            </a:pPr>
            <a:r>
              <a:rPr lang="en-US" sz="3941" dirty="0">
                <a:solidFill>
                  <a:srgbClr val="317A41"/>
                </a:solidFill>
                <a:latin typeface="Roboto"/>
                <a:ea typeface="Roboto"/>
                <a:cs typeface="Roboto"/>
                <a:sym typeface="Roboto"/>
              </a:rPr>
              <a:t>CODE EDITOR</a:t>
            </a:r>
          </a:p>
          <a:p>
            <a:pPr algn="just">
              <a:lnSpc>
                <a:spcPts val="5518"/>
              </a:lnSpc>
            </a:pPr>
            <a:endParaRPr dirty="0"/>
          </a:p>
          <a:p>
            <a:pPr algn="ctr">
              <a:lnSpc>
                <a:spcPts val="4579"/>
              </a:lnSpc>
              <a:spcBef>
                <a:spcPct val="0"/>
              </a:spcBef>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21" name="laser.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52937" r="-15471" b="-62420"/>
            </a:stretch>
          </a:blipFill>
        </p:spPr>
      </p:sp>
      <p:grpSp>
        <p:nvGrpSpPr>
          <p:cNvPr id="3" name="Group 3"/>
          <p:cNvGrpSpPr/>
          <p:nvPr/>
        </p:nvGrpSpPr>
        <p:grpSpPr>
          <a:xfrm>
            <a:off x="1919754" y="1598206"/>
            <a:ext cx="11519703" cy="8024282"/>
            <a:chOff x="0" y="0"/>
            <a:chExt cx="3033996" cy="2113391"/>
          </a:xfrm>
        </p:grpSpPr>
        <p:sp>
          <p:nvSpPr>
            <p:cNvPr id="4" name="Freeform 4"/>
            <p:cNvSpPr/>
            <p:nvPr/>
          </p:nvSpPr>
          <p:spPr>
            <a:xfrm>
              <a:off x="0" y="0"/>
              <a:ext cx="3033996" cy="2113391"/>
            </a:xfrm>
            <a:custGeom>
              <a:avLst/>
              <a:gdLst/>
              <a:ahLst/>
              <a:cxnLst/>
              <a:rect l="l" t="t" r="r" b="b"/>
              <a:pathLst>
                <a:path w="3033996" h="2113391">
                  <a:moveTo>
                    <a:pt x="18146" y="0"/>
                  </a:moveTo>
                  <a:lnTo>
                    <a:pt x="3015850" y="0"/>
                  </a:lnTo>
                  <a:cubicBezTo>
                    <a:pt x="3025872" y="0"/>
                    <a:pt x="3033996" y="8124"/>
                    <a:pt x="3033996" y="18146"/>
                  </a:cubicBezTo>
                  <a:lnTo>
                    <a:pt x="3033996" y="2095246"/>
                  </a:lnTo>
                  <a:cubicBezTo>
                    <a:pt x="3033996" y="2105267"/>
                    <a:pt x="3025872" y="2113391"/>
                    <a:pt x="3015850" y="2113391"/>
                  </a:cubicBezTo>
                  <a:lnTo>
                    <a:pt x="18146" y="2113391"/>
                  </a:lnTo>
                  <a:cubicBezTo>
                    <a:pt x="13333" y="2113391"/>
                    <a:pt x="8718" y="2111479"/>
                    <a:pt x="5315" y="2108076"/>
                  </a:cubicBezTo>
                  <a:cubicBezTo>
                    <a:pt x="1912" y="2104673"/>
                    <a:pt x="0" y="2100058"/>
                    <a:pt x="0" y="2095246"/>
                  </a:cubicBezTo>
                  <a:lnTo>
                    <a:pt x="0" y="18146"/>
                  </a:lnTo>
                  <a:cubicBezTo>
                    <a:pt x="0" y="8124"/>
                    <a:pt x="8124" y="0"/>
                    <a:pt x="18146" y="0"/>
                  </a:cubicBezTo>
                  <a:close/>
                </a:path>
              </a:pathLst>
            </a:custGeom>
            <a:solidFill>
              <a:srgbClr val="FFFFFF"/>
            </a:solidFill>
            <a:ln cap="rnd">
              <a:noFill/>
              <a:prstDash val="solid"/>
              <a:round/>
            </a:ln>
          </p:spPr>
        </p:sp>
        <p:sp>
          <p:nvSpPr>
            <p:cNvPr id="5" name="TextBox 5"/>
            <p:cNvSpPr txBox="1"/>
            <p:nvPr/>
          </p:nvSpPr>
          <p:spPr>
            <a:xfrm>
              <a:off x="0" y="-38100"/>
              <a:ext cx="3033996" cy="2151491"/>
            </a:xfrm>
            <a:prstGeom prst="rect">
              <a:avLst/>
            </a:prstGeom>
          </p:spPr>
          <p:txBody>
            <a:bodyPr lIns="50800" tIns="50800" rIns="50800" bIns="50800" rtlCol="0" anchor="ctr"/>
            <a:lstStyle/>
            <a:p>
              <a:pPr algn="ctr">
                <a:lnSpc>
                  <a:spcPts val="2659"/>
                </a:lnSpc>
              </a:pPr>
              <a:endParaRPr/>
            </a:p>
            <a:p>
              <a:pPr marL="0" lvl="0" indent="0" algn="ctr">
                <a:lnSpc>
                  <a:spcPts val="2659"/>
                </a:lnSpc>
                <a:spcBef>
                  <a:spcPct val="0"/>
                </a:spcBef>
              </a:pPr>
              <a:endParaRPr/>
            </a:p>
          </p:txBody>
        </p:sp>
      </p:grpSp>
      <p:sp>
        <p:nvSpPr>
          <p:cNvPr id="6" name="Freeform 6"/>
          <p:cNvSpPr/>
          <p:nvPr/>
        </p:nvSpPr>
        <p:spPr>
          <a:xfrm>
            <a:off x="257" y="8092745"/>
            <a:ext cx="2526339" cy="2526339"/>
          </a:xfrm>
          <a:custGeom>
            <a:avLst/>
            <a:gdLst/>
            <a:ahLst/>
            <a:cxnLst/>
            <a:rect l="l" t="t" r="r" b="b"/>
            <a:pathLst>
              <a:path w="2526339" h="2526339">
                <a:moveTo>
                  <a:pt x="0" y="0"/>
                </a:moveTo>
                <a:lnTo>
                  <a:pt x="2526338" y="0"/>
                </a:lnTo>
                <a:lnTo>
                  <a:pt x="2526338" y="2526338"/>
                </a:lnTo>
                <a:lnTo>
                  <a:pt x="0" y="25263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255916" y="-185819"/>
            <a:ext cx="3046915" cy="2426453"/>
          </a:xfrm>
          <a:custGeom>
            <a:avLst/>
            <a:gdLst/>
            <a:ahLst/>
            <a:cxnLst/>
            <a:rect l="l" t="t" r="r" b="b"/>
            <a:pathLst>
              <a:path w="3046915" h="2426453">
                <a:moveTo>
                  <a:pt x="3046915" y="0"/>
                </a:moveTo>
                <a:lnTo>
                  <a:pt x="0" y="0"/>
                </a:lnTo>
                <a:lnTo>
                  <a:pt x="0" y="2426452"/>
                </a:lnTo>
                <a:lnTo>
                  <a:pt x="3046915" y="2426452"/>
                </a:lnTo>
                <a:lnTo>
                  <a:pt x="304691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710166" y="7237363"/>
            <a:ext cx="11458580" cy="3289567"/>
          </a:xfrm>
          <a:custGeom>
            <a:avLst/>
            <a:gdLst/>
            <a:ahLst/>
            <a:cxnLst/>
            <a:rect l="l" t="t" r="r" b="b"/>
            <a:pathLst>
              <a:path w="11458580" h="3289567">
                <a:moveTo>
                  <a:pt x="0" y="0"/>
                </a:moveTo>
                <a:lnTo>
                  <a:pt x="11458580" y="0"/>
                </a:lnTo>
                <a:lnTo>
                  <a:pt x="11458580" y="3289567"/>
                </a:lnTo>
                <a:lnTo>
                  <a:pt x="0" y="3289567"/>
                </a:lnTo>
                <a:lnTo>
                  <a:pt x="0" y="0"/>
                </a:lnTo>
                <a:close/>
              </a:path>
            </a:pathLst>
          </a:custGeom>
          <a:blipFill>
            <a:blip r:embed="rId8"/>
            <a:stretch>
              <a:fillRect/>
            </a:stretch>
          </a:blipFill>
        </p:spPr>
      </p:sp>
      <p:sp>
        <p:nvSpPr>
          <p:cNvPr id="9" name="Freeform 9"/>
          <p:cNvSpPr/>
          <p:nvPr/>
        </p:nvSpPr>
        <p:spPr>
          <a:xfrm>
            <a:off x="9990083" y="8665349"/>
            <a:ext cx="3449373" cy="1705872"/>
          </a:xfrm>
          <a:custGeom>
            <a:avLst/>
            <a:gdLst/>
            <a:ahLst/>
            <a:cxnLst/>
            <a:rect l="l" t="t" r="r" b="b"/>
            <a:pathLst>
              <a:path w="3449373" h="1705872">
                <a:moveTo>
                  <a:pt x="0" y="0"/>
                </a:moveTo>
                <a:lnTo>
                  <a:pt x="3449373" y="0"/>
                </a:lnTo>
                <a:lnTo>
                  <a:pt x="3449373" y="1705872"/>
                </a:lnTo>
                <a:lnTo>
                  <a:pt x="0" y="1705872"/>
                </a:lnTo>
                <a:lnTo>
                  <a:pt x="0" y="0"/>
                </a:lnTo>
                <a:close/>
              </a:path>
            </a:pathLst>
          </a:custGeom>
          <a:blipFill>
            <a:blip r:embed="rId9" cstate="print">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4729153" y="-347143"/>
            <a:ext cx="4439593" cy="3890698"/>
          </a:xfrm>
          <a:custGeom>
            <a:avLst/>
            <a:gdLst/>
            <a:ahLst/>
            <a:cxnLst/>
            <a:rect l="l" t="t" r="r" b="b"/>
            <a:pathLst>
              <a:path w="4439593" h="3890698">
                <a:moveTo>
                  <a:pt x="0" y="0"/>
                </a:moveTo>
                <a:lnTo>
                  <a:pt x="4439593" y="0"/>
                </a:lnTo>
                <a:lnTo>
                  <a:pt x="4439593" y="3890698"/>
                </a:lnTo>
                <a:lnTo>
                  <a:pt x="0" y="38906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flipH="1">
            <a:off x="12515088" y="3888318"/>
            <a:ext cx="5416322" cy="3486142"/>
          </a:xfrm>
          <a:custGeom>
            <a:avLst/>
            <a:gdLst/>
            <a:ahLst/>
            <a:cxnLst/>
            <a:rect l="l" t="t" r="r" b="b"/>
            <a:pathLst>
              <a:path w="5416322" h="3486142">
                <a:moveTo>
                  <a:pt x="5416322" y="0"/>
                </a:moveTo>
                <a:lnTo>
                  <a:pt x="0" y="0"/>
                </a:lnTo>
                <a:lnTo>
                  <a:pt x="0" y="3486142"/>
                </a:lnTo>
                <a:lnTo>
                  <a:pt x="5416322" y="3486142"/>
                </a:lnTo>
                <a:lnTo>
                  <a:pt x="5416322"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Freeform 12"/>
          <p:cNvSpPr/>
          <p:nvPr/>
        </p:nvSpPr>
        <p:spPr>
          <a:xfrm rot="98140">
            <a:off x="12886693" y="5201203"/>
            <a:ext cx="2318320" cy="1310905"/>
          </a:xfrm>
          <a:custGeom>
            <a:avLst/>
            <a:gdLst/>
            <a:ahLst/>
            <a:cxnLst/>
            <a:rect l="l" t="t" r="r" b="b"/>
            <a:pathLst>
              <a:path w="2318320" h="1310905">
                <a:moveTo>
                  <a:pt x="0" y="0"/>
                </a:moveTo>
                <a:lnTo>
                  <a:pt x="2318319" y="0"/>
                </a:lnTo>
                <a:lnTo>
                  <a:pt x="2318319" y="1310905"/>
                </a:lnTo>
                <a:lnTo>
                  <a:pt x="0" y="131090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3" name="Freeform 13"/>
          <p:cNvSpPr/>
          <p:nvPr/>
        </p:nvSpPr>
        <p:spPr>
          <a:xfrm>
            <a:off x="7104133" y="2924696"/>
            <a:ext cx="2581008" cy="1927244"/>
          </a:xfrm>
          <a:custGeom>
            <a:avLst/>
            <a:gdLst/>
            <a:ahLst/>
            <a:cxnLst/>
            <a:rect l="l" t="t" r="r" b="b"/>
            <a:pathLst>
              <a:path w="2581008" h="1927244">
                <a:moveTo>
                  <a:pt x="0" y="0"/>
                </a:moveTo>
                <a:lnTo>
                  <a:pt x="2581008" y="0"/>
                </a:lnTo>
                <a:lnTo>
                  <a:pt x="2581008" y="1927244"/>
                </a:lnTo>
                <a:lnTo>
                  <a:pt x="0" y="1927244"/>
                </a:lnTo>
                <a:lnTo>
                  <a:pt x="0" y="0"/>
                </a:lnTo>
                <a:close/>
              </a:path>
            </a:pathLst>
          </a:custGeom>
          <a:blipFill>
            <a:blip r:embed="rId17"/>
            <a:stretch>
              <a:fillRect/>
            </a:stretch>
          </a:blipFill>
        </p:spPr>
      </p:sp>
      <p:sp>
        <p:nvSpPr>
          <p:cNvPr id="14" name="Freeform 14"/>
          <p:cNvSpPr/>
          <p:nvPr/>
        </p:nvSpPr>
        <p:spPr>
          <a:xfrm>
            <a:off x="7371453" y="5154700"/>
            <a:ext cx="1906101" cy="2052967"/>
          </a:xfrm>
          <a:custGeom>
            <a:avLst/>
            <a:gdLst/>
            <a:ahLst/>
            <a:cxnLst/>
            <a:rect l="l" t="t" r="r" b="b"/>
            <a:pathLst>
              <a:path w="2050117" h="2047907">
                <a:moveTo>
                  <a:pt x="0" y="0"/>
                </a:moveTo>
                <a:lnTo>
                  <a:pt x="2050117" y="0"/>
                </a:lnTo>
                <a:lnTo>
                  <a:pt x="2050117" y="2047907"/>
                </a:lnTo>
                <a:lnTo>
                  <a:pt x="0" y="2047907"/>
                </a:lnTo>
                <a:lnTo>
                  <a:pt x="0" y="0"/>
                </a:lnTo>
                <a:close/>
              </a:path>
            </a:pathLst>
          </a:custGeom>
          <a:blipFill>
            <a:blip r:embed="rId18"/>
            <a:stretch>
              <a:fillRect t="-7808"/>
            </a:stretch>
          </a:blipFill>
        </p:spPr>
      </p:sp>
      <p:sp>
        <p:nvSpPr>
          <p:cNvPr id="15" name="Freeform 15"/>
          <p:cNvSpPr/>
          <p:nvPr/>
        </p:nvSpPr>
        <p:spPr>
          <a:xfrm>
            <a:off x="7723010" y="7371592"/>
            <a:ext cx="1386327" cy="1558124"/>
          </a:xfrm>
          <a:custGeom>
            <a:avLst/>
            <a:gdLst/>
            <a:ahLst/>
            <a:cxnLst/>
            <a:rect l="l" t="t" r="r" b="b"/>
            <a:pathLst>
              <a:path w="1690372" h="1690372">
                <a:moveTo>
                  <a:pt x="0" y="0"/>
                </a:moveTo>
                <a:lnTo>
                  <a:pt x="1690372" y="0"/>
                </a:lnTo>
                <a:lnTo>
                  <a:pt x="1690372" y="1690372"/>
                </a:lnTo>
                <a:lnTo>
                  <a:pt x="0" y="1690372"/>
                </a:lnTo>
                <a:lnTo>
                  <a:pt x="0" y="0"/>
                </a:lnTo>
                <a:close/>
              </a:path>
            </a:pathLst>
          </a:custGeom>
          <a:blipFill>
            <a:blip r:embed="rId19"/>
            <a:stretch>
              <a:fillRect/>
            </a:stretch>
          </a:blipFill>
        </p:spPr>
      </p:sp>
      <p:sp>
        <p:nvSpPr>
          <p:cNvPr id="16" name="TextBox 16"/>
          <p:cNvSpPr txBox="1"/>
          <p:nvPr/>
        </p:nvSpPr>
        <p:spPr>
          <a:xfrm>
            <a:off x="2980428" y="1919088"/>
            <a:ext cx="8782050" cy="896620"/>
          </a:xfrm>
          <a:prstGeom prst="rect">
            <a:avLst/>
          </a:prstGeom>
        </p:spPr>
        <p:txBody>
          <a:bodyPr lIns="0" tIns="0" rIns="0" bIns="0" rtlCol="0" anchor="t">
            <a:spAutoFit/>
          </a:bodyPr>
          <a:lstStyle/>
          <a:p>
            <a:pPr algn="ctr">
              <a:lnSpc>
                <a:spcPts val="7279"/>
              </a:lnSpc>
            </a:pPr>
            <a:r>
              <a:rPr lang="en-US" sz="5199" b="1" dirty="0">
                <a:solidFill>
                  <a:srgbClr val="145B03"/>
                </a:solidFill>
                <a:latin typeface="Roboto Bold"/>
                <a:ea typeface="Roboto Bold"/>
                <a:cs typeface="Roboto Bold"/>
                <a:sym typeface="Roboto Bold"/>
              </a:rPr>
              <a:t>HARDWARE REQUIREMENTS</a:t>
            </a:r>
            <a:r>
              <a:rPr lang="en-US" sz="5199" b="1" dirty="0">
                <a:solidFill>
                  <a:srgbClr val="000000"/>
                </a:solidFill>
                <a:latin typeface="Roboto Bold"/>
                <a:ea typeface="Roboto Bold"/>
                <a:cs typeface="Roboto Bold"/>
                <a:sym typeface="Roboto Bold"/>
              </a:rPr>
              <a:t> </a:t>
            </a:r>
          </a:p>
        </p:txBody>
      </p:sp>
      <p:sp>
        <p:nvSpPr>
          <p:cNvPr id="17" name="TextBox 17"/>
          <p:cNvSpPr txBox="1"/>
          <p:nvPr/>
        </p:nvSpPr>
        <p:spPr>
          <a:xfrm>
            <a:off x="2980428" y="3457830"/>
            <a:ext cx="8782050" cy="4548163"/>
          </a:xfrm>
          <a:prstGeom prst="rect">
            <a:avLst/>
          </a:prstGeom>
        </p:spPr>
        <p:txBody>
          <a:bodyPr lIns="0" tIns="0" rIns="0" bIns="0" rtlCol="0" anchor="t">
            <a:spAutoFit/>
          </a:bodyPr>
          <a:lstStyle/>
          <a:p>
            <a:pPr marL="931273" lvl="1" indent="-465636" algn="just">
              <a:lnSpc>
                <a:spcPts val="6038"/>
              </a:lnSpc>
              <a:buFont typeface="Arial"/>
              <a:buChar char="•"/>
            </a:pPr>
            <a:r>
              <a:rPr lang="en-US" sz="3900" dirty="0">
                <a:solidFill>
                  <a:srgbClr val="317A41"/>
                </a:solidFill>
                <a:latin typeface="Roboto"/>
                <a:ea typeface="Roboto"/>
                <a:cs typeface="Roboto"/>
                <a:sym typeface="Roboto"/>
              </a:rPr>
              <a:t>INTEL i5 Core,</a:t>
            </a:r>
          </a:p>
          <a:p>
            <a:pPr algn="just">
              <a:lnSpc>
                <a:spcPts val="6038"/>
              </a:lnSpc>
            </a:pPr>
            <a:r>
              <a:rPr lang="en-US" sz="3900" dirty="0">
                <a:solidFill>
                  <a:srgbClr val="317A41"/>
                </a:solidFill>
                <a:latin typeface="Roboto"/>
                <a:ea typeface="Roboto"/>
                <a:cs typeface="Roboto"/>
                <a:sym typeface="Roboto"/>
              </a:rPr>
              <a:t>       RYZEN 5</a:t>
            </a:r>
          </a:p>
          <a:p>
            <a:pPr algn="just">
              <a:lnSpc>
                <a:spcPts val="6038"/>
              </a:lnSpc>
            </a:pPr>
            <a:endParaRPr dirty="0"/>
          </a:p>
          <a:p>
            <a:pPr marL="931273" lvl="1" indent="-465636" algn="just">
              <a:lnSpc>
                <a:spcPts val="6038"/>
              </a:lnSpc>
              <a:buFont typeface="Arial"/>
              <a:buChar char="•"/>
            </a:pPr>
            <a:r>
              <a:rPr lang="en-US" sz="3900" dirty="0">
                <a:solidFill>
                  <a:srgbClr val="317A41"/>
                </a:solidFill>
                <a:latin typeface="Roboto"/>
                <a:ea typeface="Roboto"/>
                <a:cs typeface="Roboto"/>
                <a:sym typeface="Roboto"/>
              </a:rPr>
              <a:t>RAM(8/16 </a:t>
            </a:r>
            <a:r>
              <a:rPr lang="en-US" sz="3900" dirty="0" err="1">
                <a:solidFill>
                  <a:srgbClr val="317A41"/>
                </a:solidFill>
                <a:latin typeface="Roboto"/>
                <a:ea typeface="Roboto"/>
                <a:cs typeface="Roboto"/>
                <a:sym typeface="Roboto"/>
              </a:rPr>
              <a:t>gb</a:t>
            </a:r>
            <a:r>
              <a:rPr lang="en-US" sz="3900" dirty="0">
                <a:solidFill>
                  <a:srgbClr val="317A41"/>
                </a:solidFill>
                <a:latin typeface="Roboto"/>
                <a:ea typeface="Roboto"/>
                <a:cs typeface="Roboto"/>
                <a:sym typeface="Roboto"/>
              </a:rPr>
              <a:t>)</a:t>
            </a:r>
          </a:p>
          <a:p>
            <a:pPr algn="just">
              <a:lnSpc>
                <a:spcPts val="6038"/>
              </a:lnSpc>
            </a:pPr>
            <a:endParaRPr dirty="0"/>
          </a:p>
          <a:p>
            <a:pPr marL="931273" lvl="1" indent="-465636" algn="just">
              <a:lnSpc>
                <a:spcPts val="6038"/>
              </a:lnSpc>
              <a:buFont typeface="Arial"/>
              <a:buChar char="•"/>
            </a:pPr>
            <a:r>
              <a:rPr lang="en-US" sz="3900" dirty="0">
                <a:solidFill>
                  <a:srgbClr val="317A41"/>
                </a:solidFill>
                <a:latin typeface="Roboto"/>
                <a:ea typeface="Roboto"/>
                <a:cs typeface="Roboto"/>
                <a:sym typeface="Roboto"/>
              </a:rPr>
              <a:t>GEFORCE GTX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20" name="laser.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67172" t="-46157" r="-58891" b="-71869"/>
            </a:stretch>
          </a:blipFill>
        </p:spPr>
      </p:sp>
      <p:sp>
        <p:nvSpPr>
          <p:cNvPr id="3" name="Freeform 3"/>
          <p:cNvSpPr/>
          <p:nvPr/>
        </p:nvSpPr>
        <p:spPr>
          <a:xfrm>
            <a:off x="8499022" y="7820840"/>
            <a:ext cx="9788978" cy="2466160"/>
          </a:xfrm>
          <a:custGeom>
            <a:avLst/>
            <a:gdLst/>
            <a:ahLst/>
            <a:cxnLst/>
            <a:rect l="l" t="t" r="r" b="b"/>
            <a:pathLst>
              <a:path w="11458580" h="3289567">
                <a:moveTo>
                  <a:pt x="0" y="0"/>
                </a:moveTo>
                <a:lnTo>
                  <a:pt x="11458579" y="0"/>
                </a:lnTo>
                <a:lnTo>
                  <a:pt x="11458579" y="3289567"/>
                </a:lnTo>
                <a:lnTo>
                  <a:pt x="0" y="3289567"/>
                </a:lnTo>
                <a:lnTo>
                  <a:pt x="0" y="0"/>
                </a:lnTo>
                <a:close/>
              </a:path>
            </a:pathLst>
          </a:custGeom>
          <a:blipFill>
            <a:blip r:embed="rId4"/>
            <a:stretch>
              <a:fillRect/>
            </a:stretch>
          </a:blipFill>
        </p:spPr>
      </p:sp>
      <p:sp>
        <p:nvSpPr>
          <p:cNvPr id="4" name="Freeform 4"/>
          <p:cNvSpPr/>
          <p:nvPr/>
        </p:nvSpPr>
        <p:spPr>
          <a:xfrm>
            <a:off x="13858908" y="3500426"/>
            <a:ext cx="4714908" cy="5214974"/>
          </a:xfrm>
          <a:custGeom>
            <a:avLst/>
            <a:gdLst/>
            <a:ahLst/>
            <a:cxnLst/>
            <a:rect l="l" t="t" r="r" b="b"/>
            <a:pathLst>
              <a:path w="7416150" h="6526735">
                <a:moveTo>
                  <a:pt x="0" y="0"/>
                </a:moveTo>
                <a:lnTo>
                  <a:pt x="7416150" y="0"/>
                </a:lnTo>
                <a:lnTo>
                  <a:pt x="7416150" y="6526735"/>
                </a:lnTo>
                <a:lnTo>
                  <a:pt x="0" y="65267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676658" y="3500426"/>
            <a:ext cx="6070252" cy="1040144"/>
            <a:chOff x="0" y="0"/>
            <a:chExt cx="1389369" cy="236616"/>
          </a:xfrm>
        </p:grpSpPr>
        <p:sp>
          <p:nvSpPr>
            <p:cNvPr id="6" name="Freeform 6"/>
            <p:cNvSpPr/>
            <p:nvPr/>
          </p:nvSpPr>
          <p:spPr>
            <a:xfrm>
              <a:off x="0" y="0"/>
              <a:ext cx="1389369" cy="236616"/>
            </a:xfrm>
            <a:custGeom>
              <a:avLst/>
              <a:gdLst/>
              <a:ahLst/>
              <a:cxnLst/>
              <a:rect l="l" t="t" r="r" b="b"/>
              <a:pathLst>
                <a:path w="1389369" h="236616">
                  <a:moveTo>
                    <a:pt x="34435" y="0"/>
                  </a:moveTo>
                  <a:lnTo>
                    <a:pt x="1354934" y="0"/>
                  </a:lnTo>
                  <a:cubicBezTo>
                    <a:pt x="1373952" y="0"/>
                    <a:pt x="1389369" y="15417"/>
                    <a:pt x="1389369" y="34435"/>
                  </a:cubicBezTo>
                  <a:lnTo>
                    <a:pt x="1389369" y="202180"/>
                  </a:lnTo>
                  <a:cubicBezTo>
                    <a:pt x="1389369" y="221198"/>
                    <a:pt x="1373952" y="236616"/>
                    <a:pt x="1354934" y="236616"/>
                  </a:cubicBezTo>
                  <a:lnTo>
                    <a:pt x="34435" y="236616"/>
                  </a:lnTo>
                  <a:cubicBezTo>
                    <a:pt x="15417" y="236616"/>
                    <a:pt x="0" y="221198"/>
                    <a:pt x="0" y="202180"/>
                  </a:cubicBezTo>
                  <a:lnTo>
                    <a:pt x="0" y="34435"/>
                  </a:lnTo>
                  <a:cubicBezTo>
                    <a:pt x="0" y="15417"/>
                    <a:pt x="15417" y="0"/>
                    <a:pt x="34435" y="0"/>
                  </a:cubicBezTo>
                  <a:close/>
                </a:path>
              </a:pathLst>
            </a:custGeom>
            <a:solidFill>
              <a:srgbClr val="FFFFFF"/>
            </a:solidFill>
            <a:ln cap="rnd">
              <a:noFill/>
              <a:prstDash val="solid"/>
              <a:round/>
            </a:ln>
          </p:spPr>
        </p:sp>
        <p:sp>
          <p:nvSpPr>
            <p:cNvPr id="7" name="TextBox 7"/>
            <p:cNvSpPr txBox="1"/>
            <p:nvPr/>
          </p:nvSpPr>
          <p:spPr>
            <a:xfrm>
              <a:off x="0" y="-95250"/>
              <a:ext cx="1389369" cy="331866"/>
            </a:xfrm>
            <a:prstGeom prst="rect">
              <a:avLst/>
            </a:prstGeom>
          </p:spPr>
          <p:txBody>
            <a:bodyPr lIns="50800" tIns="50800" rIns="50800" bIns="50800" rtlCol="0" anchor="ctr"/>
            <a:lstStyle/>
            <a:p>
              <a:pPr marL="0" lvl="0" indent="0" algn="ctr">
                <a:lnSpc>
                  <a:spcPts val="6579"/>
                </a:lnSpc>
                <a:spcBef>
                  <a:spcPct val="0"/>
                </a:spcBef>
              </a:pPr>
              <a:r>
                <a:rPr lang="en-US" sz="4699" b="1" dirty="0">
                  <a:solidFill>
                    <a:srgbClr val="145B03"/>
                  </a:solidFill>
                  <a:latin typeface="Roboto Bold"/>
                  <a:ea typeface="Roboto Bold"/>
                  <a:cs typeface="Roboto Bold"/>
                  <a:sym typeface="Roboto Bold"/>
                </a:rPr>
                <a:t>FRONT END</a:t>
              </a:r>
            </a:p>
          </p:txBody>
        </p:sp>
      </p:grpSp>
      <p:grpSp>
        <p:nvGrpSpPr>
          <p:cNvPr id="8" name="Group 8"/>
          <p:cNvGrpSpPr/>
          <p:nvPr/>
        </p:nvGrpSpPr>
        <p:grpSpPr>
          <a:xfrm>
            <a:off x="676658" y="5323661"/>
            <a:ext cx="6070252" cy="2605757"/>
            <a:chOff x="0" y="0"/>
            <a:chExt cx="1389369" cy="596410"/>
          </a:xfrm>
        </p:grpSpPr>
        <p:sp>
          <p:nvSpPr>
            <p:cNvPr id="9" name="Freeform 9"/>
            <p:cNvSpPr/>
            <p:nvPr/>
          </p:nvSpPr>
          <p:spPr>
            <a:xfrm>
              <a:off x="0" y="0"/>
              <a:ext cx="1389369" cy="596410"/>
            </a:xfrm>
            <a:custGeom>
              <a:avLst/>
              <a:gdLst/>
              <a:ahLst/>
              <a:cxnLst/>
              <a:rect l="l" t="t" r="r" b="b"/>
              <a:pathLst>
                <a:path w="1389369" h="596410">
                  <a:moveTo>
                    <a:pt x="34435" y="0"/>
                  </a:moveTo>
                  <a:lnTo>
                    <a:pt x="1354934" y="0"/>
                  </a:lnTo>
                  <a:cubicBezTo>
                    <a:pt x="1373952" y="0"/>
                    <a:pt x="1389369" y="15417"/>
                    <a:pt x="1389369" y="34435"/>
                  </a:cubicBezTo>
                  <a:lnTo>
                    <a:pt x="1389369" y="561975"/>
                  </a:lnTo>
                  <a:cubicBezTo>
                    <a:pt x="1389369" y="571107"/>
                    <a:pt x="1385741" y="579866"/>
                    <a:pt x="1379284" y="586324"/>
                  </a:cubicBezTo>
                  <a:cubicBezTo>
                    <a:pt x="1372826" y="592782"/>
                    <a:pt x="1364067" y="596410"/>
                    <a:pt x="1354934" y="596410"/>
                  </a:cubicBezTo>
                  <a:lnTo>
                    <a:pt x="34435" y="596410"/>
                  </a:lnTo>
                  <a:cubicBezTo>
                    <a:pt x="15417" y="596410"/>
                    <a:pt x="0" y="580993"/>
                    <a:pt x="0" y="561975"/>
                  </a:cubicBezTo>
                  <a:lnTo>
                    <a:pt x="0" y="34435"/>
                  </a:lnTo>
                  <a:cubicBezTo>
                    <a:pt x="0" y="15417"/>
                    <a:pt x="15417" y="0"/>
                    <a:pt x="34435" y="0"/>
                  </a:cubicBezTo>
                  <a:close/>
                </a:path>
              </a:pathLst>
            </a:custGeom>
            <a:solidFill>
              <a:srgbClr val="FFFFFF"/>
            </a:solidFill>
            <a:ln cap="rnd">
              <a:noFill/>
              <a:prstDash val="solid"/>
              <a:round/>
            </a:ln>
          </p:spPr>
        </p:sp>
        <p:sp>
          <p:nvSpPr>
            <p:cNvPr id="10" name="TextBox 10"/>
            <p:cNvSpPr txBox="1"/>
            <p:nvPr/>
          </p:nvSpPr>
          <p:spPr>
            <a:xfrm>
              <a:off x="0" y="-85725"/>
              <a:ext cx="1389369" cy="682135"/>
            </a:xfrm>
            <a:prstGeom prst="rect">
              <a:avLst/>
            </a:prstGeom>
          </p:spPr>
          <p:txBody>
            <a:bodyPr lIns="50800" tIns="50800" rIns="50800" bIns="50800" rtlCol="0" anchor="ctr"/>
            <a:lstStyle/>
            <a:p>
              <a:pPr marL="0" lvl="0" indent="0" algn="l">
                <a:lnSpc>
                  <a:spcPts val="5879"/>
                </a:lnSpc>
                <a:spcBef>
                  <a:spcPct val="0"/>
                </a:spcBef>
              </a:pPr>
              <a:r>
                <a:rPr lang="en-US" sz="4199" dirty="0">
                  <a:solidFill>
                    <a:srgbClr val="317A41"/>
                  </a:solidFill>
                  <a:latin typeface="Roboto"/>
                  <a:ea typeface="Roboto"/>
                  <a:cs typeface="Roboto"/>
                  <a:sym typeface="Roboto"/>
                </a:rPr>
                <a:t>   STREAMLIT</a:t>
              </a:r>
            </a:p>
            <a:p>
              <a:pPr marL="0" lvl="0" indent="0" algn="l">
                <a:lnSpc>
                  <a:spcPts val="5879"/>
                </a:lnSpc>
                <a:spcBef>
                  <a:spcPct val="0"/>
                </a:spcBef>
              </a:pPr>
              <a:r>
                <a:rPr lang="en-US" sz="4199" dirty="0">
                  <a:solidFill>
                    <a:srgbClr val="317A41"/>
                  </a:solidFill>
                  <a:latin typeface="Roboto"/>
                  <a:ea typeface="Roboto"/>
                  <a:cs typeface="Roboto"/>
                  <a:sym typeface="Roboto"/>
                </a:rPr>
                <a:t>         CSS </a:t>
              </a:r>
            </a:p>
          </p:txBody>
        </p:sp>
      </p:grpSp>
      <p:sp>
        <p:nvSpPr>
          <p:cNvPr id="11" name="Freeform 11"/>
          <p:cNvSpPr/>
          <p:nvPr/>
        </p:nvSpPr>
        <p:spPr>
          <a:xfrm>
            <a:off x="785754" y="1"/>
            <a:ext cx="3853143" cy="3286112"/>
          </a:xfrm>
          <a:custGeom>
            <a:avLst/>
            <a:gdLst/>
            <a:ahLst/>
            <a:cxnLst/>
            <a:rect l="l" t="t" r="r" b="b"/>
            <a:pathLst>
              <a:path w="4281771" h="3752389">
                <a:moveTo>
                  <a:pt x="0" y="0"/>
                </a:moveTo>
                <a:lnTo>
                  <a:pt x="4281771" y="0"/>
                </a:lnTo>
                <a:lnTo>
                  <a:pt x="4281771" y="3752389"/>
                </a:lnTo>
                <a:lnTo>
                  <a:pt x="0" y="37523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flipH="1">
            <a:off x="14006229" y="0"/>
            <a:ext cx="4281771" cy="3752389"/>
          </a:xfrm>
          <a:custGeom>
            <a:avLst/>
            <a:gdLst/>
            <a:ahLst/>
            <a:cxnLst/>
            <a:rect l="l" t="t" r="r" b="b"/>
            <a:pathLst>
              <a:path w="4281771" h="3752389">
                <a:moveTo>
                  <a:pt x="4281772" y="0"/>
                </a:moveTo>
                <a:lnTo>
                  <a:pt x="0" y="0"/>
                </a:lnTo>
                <a:lnTo>
                  <a:pt x="0" y="3752389"/>
                </a:lnTo>
                <a:lnTo>
                  <a:pt x="4281772" y="3752389"/>
                </a:lnTo>
                <a:lnTo>
                  <a:pt x="4281772"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7299422" y="3506780"/>
            <a:ext cx="6070252" cy="1033790"/>
            <a:chOff x="0" y="0"/>
            <a:chExt cx="1389369" cy="236616"/>
          </a:xfrm>
        </p:grpSpPr>
        <p:sp>
          <p:nvSpPr>
            <p:cNvPr id="15" name="Freeform 15"/>
            <p:cNvSpPr/>
            <p:nvPr/>
          </p:nvSpPr>
          <p:spPr>
            <a:xfrm>
              <a:off x="0" y="0"/>
              <a:ext cx="1389369" cy="236616"/>
            </a:xfrm>
            <a:custGeom>
              <a:avLst/>
              <a:gdLst/>
              <a:ahLst/>
              <a:cxnLst/>
              <a:rect l="l" t="t" r="r" b="b"/>
              <a:pathLst>
                <a:path w="1389369" h="236616">
                  <a:moveTo>
                    <a:pt x="34435" y="0"/>
                  </a:moveTo>
                  <a:lnTo>
                    <a:pt x="1354934" y="0"/>
                  </a:lnTo>
                  <a:cubicBezTo>
                    <a:pt x="1373952" y="0"/>
                    <a:pt x="1389369" y="15417"/>
                    <a:pt x="1389369" y="34435"/>
                  </a:cubicBezTo>
                  <a:lnTo>
                    <a:pt x="1389369" y="202180"/>
                  </a:lnTo>
                  <a:cubicBezTo>
                    <a:pt x="1389369" y="221198"/>
                    <a:pt x="1373952" y="236616"/>
                    <a:pt x="1354934" y="236616"/>
                  </a:cubicBezTo>
                  <a:lnTo>
                    <a:pt x="34435" y="236616"/>
                  </a:lnTo>
                  <a:cubicBezTo>
                    <a:pt x="15417" y="236616"/>
                    <a:pt x="0" y="221198"/>
                    <a:pt x="0" y="202180"/>
                  </a:cubicBezTo>
                  <a:lnTo>
                    <a:pt x="0" y="34435"/>
                  </a:lnTo>
                  <a:cubicBezTo>
                    <a:pt x="0" y="15417"/>
                    <a:pt x="15417" y="0"/>
                    <a:pt x="34435" y="0"/>
                  </a:cubicBezTo>
                  <a:close/>
                </a:path>
              </a:pathLst>
            </a:custGeom>
            <a:solidFill>
              <a:srgbClr val="FFFFFF"/>
            </a:solidFill>
            <a:ln cap="rnd">
              <a:noFill/>
              <a:prstDash val="solid"/>
              <a:round/>
            </a:ln>
          </p:spPr>
        </p:sp>
        <p:sp>
          <p:nvSpPr>
            <p:cNvPr id="16" name="TextBox 16"/>
            <p:cNvSpPr txBox="1"/>
            <p:nvPr/>
          </p:nvSpPr>
          <p:spPr>
            <a:xfrm>
              <a:off x="0" y="-95250"/>
              <a:ext cx="1389369" cy="331866"/>
            </a:xfrm>
            <a:prstGeom prst="rect">
              <a:avLst/>
            </a:prstGeom>
          </p:spPr>
          <p:txBody>
            <a:bodyPr lIns="50800" tIns="50800" rIns="50800" bIns="50800" rtlCol="0" anchor="ctr"/>
            <a:lstStyle/>
            <a:p>
              <a:pPr marL="0" lvl="0" indent="0" algn="ctr">
                <a:lnSpc>
                  <a:spcPts val="6579"/>
                </a:lnSpc>
                <a:spcBef>
                  <a:spcPct val="0"/>
                </a:spcBef>
              </a:pPr>
              <a:r>
                <a:rPr lang="en-US" sz="4699" b="1" dirty="0">
                  <a:solidFill>
                    <a:srgbClr val="145B03"/>
                  </a:solidFill>
                  <a:latin typeface="Roboto Bold"/>
                  <a:ea typeface="Roboto Bold"/>
                  <a:cs typeface="Roboto Bold"/>
                  <a:sym typeface="Roboto Bold"/>
                </a:rPr>
                <a:t>BACKEND</a:t>
              </a:r>
            </a:p>
          </p:txBody>
        </p:sp>
      </p:grpSp>
      <p:grpSp>
        <p:nvGrpSpPr>
          <p:cNvPr id="17" name="Group 17"/>
          <p:cNvGrpSpPr/>
          <p:nvPr/>
        </p:nvGrpSpPr>
        <p:grpSpPr>
          <a:xfrm>
            <a:off x="7423568" y="4990738"/>
            <a:ext cx="6094090" cy="2938680"/>
            <a:chOff x="0" y="-76200"/>
            <a:chExt cx="1394825" cy="672610"/>
          </a:xfrm>
        </p:grpSpPr>
        <p:sp>
          <p:nvSpPr>
            <p:cNvPr id="18" name="Freeform 18"/>
            <p:cNvSpPr/>
            <p:nvPr/>
          </p:nvSpPr>
          <p:spPr>
            <a:xfrm>
              <a:off x="5456" y="0"/>
              <a:ext cx="1389369" cy="596410"/>
            </a:xfrm>
            <a:custGeom>
              <a:avLst/>
              <a:gdLst/>
              <a:ahLst/>
              <a:cxnLst/>
              <a:rect l="l" t="t" r="r" b="b"/>
              <a:pathLst>
                <a:path w="1389369" h="596410">
                  <a:moveTo>
                    <a:pt x="34435" y="0"/>
                  </a:moveTo>
                  <a:lnTo>
                    <a:pt x="1354934" y="0"/>
                  </a:lnTo>
                  <a:cubicBezTo>
                    <a:pt x="1373952" y="0"/>
                    <a:pt x="1389369" y="15417"/>
                    <a:pt x="1389369" y="34435"/>
                  </a:cubicBezTo>
                  <a:lnTo>
                    <a:pt x="1389369" y="561975"/>
                  </a:lnTo>
                  <a:cubicBezTo>
                    <a:pt x="1389369" y="571107"/>
                    <a:pt x="1385741" y="579866"/>
                    <a:pt x="1379284" y="586324"/>
                  </a:cubicBezTo>
                  <a:cubicBezTo>
                    <a:pt x="1372826" y="592782"/>
                    <a:pt x="1364067" y="596410"/>
                    <a:pt x="1354934" y="596410"/>
                  </a:cubicBezTo>
                  <a:lnTo>
                    <a:pt x="34435" y="596410"/>
                  </a:lnTo>
                  <a:cubicBezTo>
                    <a:pt x="15417" y="596410"/>
                    <a:pt x="0" y="580993"/>
                    <a:pt x="0" y="561975"/>
                  </a:cubicBezTo>
                  <a:lnTo>
                    <a:pt x="0" y="34435"/>
                  </a:lnTo>
                  <a:cubicBezTo>
                    <a:pt x="0" y="15417"/>
                    <a:pt x="15417" y="0"/>
                    <a:pt x="34435" y="0"/>
                  </a:cubicBezTo>
                  <a:close/>
                </a:path>
              </a:pathLst>
            </a:custGeom>
            <a:solidFill>
              <a:srgbClr val="FFFFFF"/>
            </a:solidFill>
            <a:ln cap="rnd">
              <a:noFill/>
              <a:prstDash val="solid"/>
              <a:round/>
            </a:ln>
          </p:spPr>
          <p:txBody>
            <a:bodyPr/>
            <a:lstStyle/>
            <a:p>
              <a:endParaRPr lang="en-IN" dirty="0"/>
            </a:p>
          </p:txBody>
        </p:sp>
        <p:sp>
          <p:nvSpPr>
            <p:cNvPr id="19" name="TextBox 19"/>
            <p:cNvSpPr txBox="1"/>
            <p:nvPr/>
          </p:nvSpPr>
          <p:spPr>
            <a:xfrm>
              <a:off x="0" y="-76200"/>
              <a:ext cx="1389369" cy="672610"/>
            </a:xfrm>
            <a:prstGeom prst="rect">
              <a:avLst/>
            </a:prstGeom>
          </p:spPr>
          <p:txBody>
            <a:bodyPr lIns="50800" tIns="50800" rIns="50800" bIns="50800" rtlCol="0" anchor="ctr"/>
            <a:lstStyle/>
            <a:p>
              <a:pPr algn="l">
                <a:lnSpc>
                  <a:spcPts val="5739"/>
                </a:lnSpc>
              </a:pPr>
              <a:r>
                <a:rPr lang="en-US" sz="4099" dirty="0">
                  <a:solidFill>
                    <a:srgbClr val="317A41"/>
                  </a:solidFill>
                  <a:latin typeface="Roboto"/>
                  <a:ea typeface="Roboto"/>
                  <a:cs typeface="Roboto"/>
                  <a:sym typeface="Roboto"/>
                </a:rPr>
                <a:t>      </a:t>
              </a:r>
            </a:p>
            <a:p>
              <a:pPr algn="l">
                <a:lnSpc>
                  <a:spcPts val="5739"/>
                </a:lnSpc>
              </a:pPr>
              <a:r>
                <a:rPr lang="en-US" sz="4099" dirty="0">
                  <a:solidFill>
                    <a:srgbClr val="317A41"/>
                  </a:solidFill>
                  <a:latin typeface="Roboto"/>
                  <a:ea typeface="Roboto"/>
                  <a:cs typeface="Roboto"/>
                  <a:sym typeface="Roboto"/>
                </a:rPr>
                <a:t>      PYTHON</a:t>
              </a:r>
            </a:p>
            <a:p>
              <a:pPr marL="0" lvl="0" indent="0" algn="ctr">
                <a:lnSpc>
                  <a:spcPts val="5739"/>
                </a:lnSpc>
                <a:spcBef>
                  <a:spcPct val="0"/>
                </a:spcBef>
              </a:pPr>
              <a:endParaRPr lang="en-US" sz="4099" dirty="0">
                <a:solidFill>
                  <a:srgbClr val="317A41"/>
                </a:solidFill>
                <a:latin typeface="Roboto"/>
                <a:ea typeface="Roboto"/>
                <a:cs typeface="Roboto"/>
                <a:sym typeface="Roboto"/>
              </a:endParaRPr>
            </a:p>
          </p:txBody>
        </p:sp>
      </p:grpSp>
      <p:sp>
        <p:nvSpPr>
          <p:cNvPr id="20" name="Freeform 20"/>
          <p:cNvSpPr/>
          <p:nvPr/>
        </p:nvSpPr>
        <p:spPr>
          <a:xfrm>
            <a:off x="4072977" y="5500669"/>
            <a:ext cx="2071472" cy="994730"/>
          </a:xfrm>
          <a:custGeom>
            <a:avLst/>
            <a:gdLst/>
            <a:ahLst/>
            <a:cxnLst/>
            <a:rect l="l" t="t" r="r" b="b"/>
            <a:pathLst>
              <a:path w="2568557" h="1499119">
                <a:moveTo>
                  <a:pt x="0" y="0"/>
                </a:moveTo>
                <a:lnTo>
                  <a:pt x="2568557" y="0"/>
                </a:lnTo>
                <a:lnTo>
                  <a:pt x="2568557" y="1499119"/>
                </a:lnTo>
                <a:lnTo>
                  <a:pt x="0" y="1499119"/>
                </a:lnTo>
                <a:lnTo>
                  <a:pt x="0" y="0"/>
                </a:lnTo>
                <a:close/>
              </a:path>
            </a:pathLst>
          </a:custGeom>
          <a:blipFill>
            <a:blip r:embed="rId9"/>
            <a:stretch>
              <a:fillRect l="-36807" r="-38359" b="-75584"/>
            </a:stretch>
          </a:blipFill>
        </p:spPr>
        <p:txBody>
          <a:bodyPr/>
          <a:lstStyle/>
          <a:p>
            <a:endParaRPr lang="en-IN" dirty="0"/>
          </a:p>
        </p:txBody>
      </p:sp>
      <p:sp>
        <p:nvSpPr>
          <p:cNvPr id="21" name="Freeform 21"/>
          <p:cNvSpPr/>
          <p:nvPr/>
        </p:nvSpPr>
        <p:spPr>
          <a:xfrm>
            <a:off x="10963056" y="5907274"/>
            <a:ext cx="1111672" cy="1105608"/>
          </a:xfrm>
          <a:custGeom>
            <a:avLst/>
            <a:gdLst/>
            <a:ahLst/>
            <a:cxnLst/>
            <a:rect l="l" t="t" r="r" b="b"/>
            <a:pathLst>
              <a:path w="1111672" h="1105608">
                <a:moveTo>
                  <a:pt x="0" y="0"/>
                </a:moveTo>
                <a:lnTo>
                  <a:pt x="1111672" y="0"/>
                </a:lnTo>
                <a:lnTo>
                  <a:pt x="1111672" y="1105608"/>
                </a:lnTo>
                <a:lnTo>
                  <a:pt x="0" y="11056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dirty="0"/>
          </a:p>
        </p:txBody>
      </p:sp>
      <p:pic>
        <p:nvPicPr>
          <p:cNvPr id="12" name="Picture 11">
            <a:extLst>
              <a:ext uri="{FF2B5EF4-FFF2-40B4-BE49-F238E27FC236}">
                <a16:creationId xmlns:a16="http://schemas.microsoft.com/office/drawing/2014/main" id="{97D8797B-7514-7581-A9F6-EA968D5F7BF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95991" y="6480242"/>
            <a:ext cx="2071472" cy="116520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3" name="laser.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61130" t="-17859" r="-15276" b="-52275"/>
            </a:stretch>
          </a:blipFill>
        </p:spPr>
      </p:sp>
      <p:sp>
        <p:nvSpPr>
          <p:cNvPr id="3" name="Freeform 3"/>
          <p:cNvSpPr/>
          <p:nvPr/>
        </p:nvSpPr>
        <p:spPr>
          <a:xfrm>
            <a:off x="428564" y="7718996"/>
            <a:ext cx="1928826" cy="2568004"/>
          </a:xfrm>
          <a:custGeom>
            <a:avLst/>
            <a:gdLst/>
            <a:ahLst/>
            <a:cxnLst/>
            <a:rect l="l" t="t" r="r" b="b"/>
            <a:pathLst>
              <a:path w="6250233" h="5068370">
                <a:moveTo>
                  <a:pt x="0" y="0"/>
                </a:moveTo>
                <a:lnTo>
                  <a:pt x="6250233" y="0"/>
                </a:lnTo>
                <a:lnTo>
                  <a:pt x="6250233" y="5068371"/>
                </a:lnTo>
                <a:lnTo>
                  <a:pt x="0" y="5068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14378" y="7294640"/>
            <a:ext cx="3259006" cy="2992360"/>
          </a:xfrm>
          <a:custGeom>
            <a:avLst/>
            <a:gdLst/>
            <a:ahLst/>
            <a:cxnLst/>
            <a:rect l="l" t="t" r="r" b="b"/>
            <a:pathLst>
              <a:path w="3259006" h="2992360">
                <a:moveTo>
                  <a:pt x="0" y="0"/>
                </a:moveTo>
                <a:lnTo>
                  <a:pt x="3259006" y="0"/>
                </a:lnTo>
                <a:lnTo>
                  <a:pt x="3259006" y="2992361"/>
                </a:lnTo>
                <a:lnTo>
                  <a:pt x="0" y="29923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flipH="1">
            <a:off x="15592341" y="6715100"/>
            <a:ext cx="2695659" cy="3571900"/>
          </a:xfrm>
          <a:custGeom>
            <a:avLst/>
            <a:gdLst/>
            <a:ahLst/>
            <a:cxnLst/>
            <a:rect l="l" t="t" r="r" b="b"/>
            <a:pathLst>
              <a:path w="3338601" h="3910514">
                <a:moveTo>
                  <a:pt x="3338601" y="0"/>
                </a:moveTo>
                <a:lnTo>
                  <a:pt x="0" y="0"/>
                </a:lnTo>
                <a:lnTo>
                  <a:pt x="0" y="3910514"/>
                </a:lnTo>
                <a:lnTo>
                  <a:pt x="3338601" y="3910514"/>
                </a:lnTo>
                <a:lnTo>
                  <a:pt x="3338601" y="0"/>
                </a:lnTo>
                <a:close/>
              </a:path>
            </a:pathLst>
          </a:custGeom>
          <a:blipFill>
            <a:blip r:embed="rId8" cstate="print"/>
            <a:stretch>
              <a:fillRect/>
            </a:stretch>
          </a:blipFill>
        </p:spPr>
      </p:sp>
      <p:sp>
        <p:nvSpPr>
          <p:cNvPr id="9" name="Freeform 9"/>
          <p:cNvSpPr/>
          <p:nvPr/>
        </p:nvSpPr>
        <p:spPr>
          <a:xfrm>
            <a:off x="13430280" y="0"/>
            <a:ext cx="4610838" cy="4040771"/>
          </a:xfrm>
          <a:custGeom>
            <a:avLst/>
            <a:gdLst/>
            <a:ahLst/>
            <a:cxnLst/>
            <a:rect l="l" t="t" r="r" b="b"/>
            <a:pathLst>
              <a:path w="4610838" h="4040771">
                <a:moveTo>
                  <a:pt x="0" y="0"/>
                </a:moveTo>
                <a:lnTo>
                  <a:pt x="4610838" y="0"/>
                </a:lnTo>
                <a:lnTo>
                  <a:pt x="4610838" y="4040770"/>
                </a:lnTo>
                <a:lnTo>
                  <a:pt x="0" y="40407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225208" y="240125"/>
            <a:ext cx="1606985" cy="1577150"/>
          </a:xfrm>
          <a:custGeom>
            <a:avLst/>
            <a:gdLst/>
            <a:ahLst/>
            <a:cxnLst/>
            <a:rect l="l" t="t" r="r" b="b"/>
            <a:pathLst>
              <a:path w="1606985" h="1577150">
                <a:moveTo>
                  <a:pt x="0" y="0"/>
                </a:moveTo>
                <a:lnTo>
                  <a:pt x="1606984" y="0"/>
                </a:lnTo>
                <a:lnTo>
                  <a:pt x="1606984" y="1577150"/>
                </a:lnTo>
                <a:lnTo>
                  <a:pt x="0" y="1577150"/>
                </a:lnTo>
                <a:lnTo>
                  <a:pt x="0" y="0"/>
                </a:lnTo>
                <a:close/>
              </a:path>
            </a:pathLst>
          </a:custGeom>
          <a:blipFill>
            <a:blip r:embed="rId11" cstate="print">
              <a:extLst>
                <a:ext uri="{96DAC541-7B7A-43D3-8B79-37D633B846F1}">
                  <asvg:svgBlip xmlns:asvg="http://schemas.microsoft.com/office/drawing/2016/SVG/main" r:embed="rId12"/>
                </a:ext>
              </a:extLst>
            </a:blip>
            <a:stretch>
              <a:fillRect/>
            </a:stretch>
          </a:blipFill>
        </p:spPr>
      </p:sp>
      <p:sp>
        <p:nvSpPr>
          <p:cNvPr id="11" name="Freeform 11"/>
          <p:cNvSpPr/>
          <p:nvPr/>
        </p:nvSpPr>
        <p:spPr>
          <a:xfrm>
            <a:off x="11117455" y="0"/>
            <a:ext cx="1606985" cy="1577150"/>
          </a:xfrm>
          <a:custGeom>
            <a:avLst/>
            <a:gdLst/>
            <a:ahLst/>
            <a:cxnLst/>
            <a:rect l="l" t="t" r="r" b="b"/>
            <a:pathLst>
              <a:path w="1606985" h="1577150">
                <a:moveTo>
                  <a:pt x="0" y="0"/>
                </a:moveTo>
                <a:lnTo>
                  <a:pt x="1606985" y="0"/>
                </a:lnTo>
                <a:lnTo>
                  <a:pt x="1606985" y="1577150"/>
                </a:lnTo>
                <a:lnTo>
                  <a:pt x="0" y="1577150"/>
                </a:lnTo>
                <a:lnTo>
                  <a:pt x="0" y="0"/>
                </a:lnTo>
                <a:close/>
              </a:path>
            </a:pathLst>
          </a:custGeom>
          <a:blipFill>
            <a:blip r:embed="rId11" cstate="print">
              <a:extLst>
                <a:ext uri="{96DAC541-7B7A-43D3-8B79-37D633B846F1}">
                  <asvg:svgBlip xmlns:asvg="http://schemas.microsoft.com/office/drawing/2016/SVG/main" r:embed="rId12"/>
                </a:ext>
              </a:extLst>
            </a:blip>
            <a:stretch>
              <a:fillRect/>
            </a:stretch>
          </a:blipFill>
        </p:spPr>
      </p:sp>
      <p:sp>
        <p:nvSpPr>
          <p:cNvPr id="12" name="Freeform 12"/>
          <p:cNvSpPr/>
          <p:nvPr/>
        </p:nvSpPr>
        <p:spPr>
          <a:xfrm>
            <a:off x="1640228" y="1268825"/>
            <a:ext cx="14030304" cy="7244739"/>
          </a:xfrm>
          <a:custGeom>
            <a:avLst/>
            <a:gdLst/>
            <a:ahLst/>
            <a:cxnLst/>
            <a:rect l="l" t="t" r="r" b="b"/>
            <a:pathLst>
              <a:path w="14030304" h="7244739">
                <a:moveTo>
                  <a:pt x="0" y="0"/>
                </a:moveTo>
                <a:lnTo>
                  <a:pt x="14030304" y="0"/>
                </a:lnTo>
                <a:lnTo>
                  <a:pt x="14030304" y="7244739"/>
                </a:lnTo>
                <a:lnTo>
                  <a:pt x="0" y="7244739"/>
                </a:lnTo>
                <a:lnTo>
                  <a:pt x="0" y="0"/>
                </a:lnTo>
                <a:close/>
              </a:path>
            </a:pathLst>
          </a:custGeom>
          <a:blipFill>
            <a:blip r:embed="rId13"/>
            <a:stretch>
              <a:fillRect/>
            </a:stretch>
          </a:blipFill>
        </p:spPr>
      </p:sp>
      <p:sp>
        <p:nvSpPr>
          <p:cNvPr id="13" name="TextBox 13"/>
          <p:cNvSpPr txBox="1"/>
          <p:nvPr/>
        </p:nvSpPr>
        <p:spPr>
          <a:xfrm>
            <a:off x="2271010" y="132080"/>
            <a:ext cx="7727912" cy="936625"/>
          </a:xfrm>
          <a:prstGeom prst="rect">
            <a:avLst/>
          </a:prstGeom>
        </p:spPr>
        <p:txBody>
          <a:bodyPr lIns="0" tIns="0" rIns="0" bIns="0" rtlCol="0" anchor="t">
            <a:spAutoFit/>
          </a:bodyPr>
          <a:lstStyle/>
          <a:p>
            <a:pPr algn="ctr">
              <a:lnSpc>
                <a:spcPts val="7699"/>
              </a:lnSpc>
            </a:pPr>
            <a:r>
              <a:rPr lang="en-US" sz="5499" b="1" dirty="0">
                <a:solidFill>
                  <a:srgbClr val="145B03"/>
                </a:solidFill>
                <a:latin typeface="Roboto Bold"/>
                <a:ea typeface="Roboto Bold"/>
                <a:cs typeface="Roboto Bold"/>
                <a:sym typeface="Roboto Bold"/>
              </a:rPr>
              <a:t>STAGES OF ANALYSIS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4" name="laser.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61130" t="-17859" r="-15276" b="-52275"/>
            </a:stretch>
          </a:blipFill>
        </p:spPr>
      </p:sp>
      <p:sp>
        <p:nvSpPr>
          <p:cNvPr id="3" name="Freeform 3"/>
          <p:cNvSpPr/>
          <p:nvPr/>
        </p:nvSpPr>
        <p:spPr>
          <a:xfrm>
            <a:off x="214250" y="6858012"/>
            <a:ext cx="4500594" cy="3571900"/>
          </a:xfrm>
          <a:custGeom>
            <a:avLst/>
            <a:gdLst/>
            <a:ahLst/>
            <a:cxnLst/>
            <a:rect l="l" t="t" r="r" b="b"/>
            <a:pathLst>
              <a:path w="6250233" h="5068370">
                <a:moveTo>
                  <a:pt x="0" y="0"/>
                </a:moveTo>
                <a:lnTo>
                  <a:pt x="6250233" y="0"/>
                </a:lnTo>
                <a:lnTo>
                  <a:pt x="6250233" y="5068371"/>
                </a:lnTo>
                <a:lnTo>
                  <a:pt x="0" y="50683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6929450"/>
            <a:ext cx="2786082" cy="2786082"/>
          </a:xfrm>
          <a:custGeom>
            <a:avLst/>
            <a:gdLst/>
            <a:ahLst/>
            <a:cxnLst/>
            <a:rect l="l" t="t" r="r" b="b"/>
            <a:pathLst>
              <a:path w="3259006" h="2992360">
                <a:moveTo>
                  <a:pt x="0" y="0"/>
                </a:moveTo>
                <a:lnTo>
                  <a:pt x="3259007" y="0"/>
                </a:lnTo>
                <a:lnTo>
                  <a:pt x="3259007" y="2992360"/>
                </a:lnTo>
                <a:lnTo>
                  <a:pt x="0" y="29923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a:off x="15589998" y="6376486"/>
            <a:ext cx="2698001" cy="3624798"/>
          </a:xfrm>
          <a:custGeom>
            <a:avLst/>
            <a:gdLst/>
            <a:ahLst/>
            <a:cxnLst/>
            <a:rect l="l" t="t" r="r" b="b"/>
            <a:pathLst>
              <a:path w="3338601" h="3910514">
                <a:moveTo>
                  <a:pt x="3338602" y="0"/>
                </a:moveTo>
                <a:lnTo>
                  <a:pt x="0" y="0"/>
                </a:lnTo>
                <a:lnTo>
                  <a:pt x="0" y="3910514"/>
                </a:lnTo>
                <a:lnTo>
                  <a:pt x="3338602" y="3910514"/>
                </a:lnTo>
                <a:lnTo>
                  <a:pt x="3338602" y="0"/>
                </a:lnTo>
                <a:close/>
              </a:path>
            </a:pathLst>
          </a:custGeom>
          <a:blipFill>
            <a:blip r:embed="rId8" cstate="print"/>
            <a:stretch>
              <a:fillRect/>
            </a:stretch>
          </a:blipFill>
        </p:spPr>
      </p:sp>
      <p:sp>
        <p:nvSpPr>
          <p:cNvPr id="6" name="Freeform 6"/>
          <p:cNvSpPr/>
          <p:nvPr/>
        </p:nvSpPr>
        <p:spPr>
          <a:xfrm>
            <a:off x="13677162" y="0"/>
            <a:ext cx="4610838" cy="4040771"/>
          </a:xfrm>
          <a:custGeom>
            <a:avLst/>
            <a:gdLst/>
            <a:ahLst/>
            <a:cxnLst/>
            <a:rect l="l" t="t" r="r" b="b"/>
            <a:pathLst>
              <a:path w="4610838" h="4040771">
                <a:moveTo>
                  <a:pt x="0" y="0"/>
                </a:moveTo>
                <a:lnTo>
                  <a:pt x="4610838" y="0"/>
                </a:lnTo>
                <a:lnTo>
                  <a:pt x="4610838" y="4040770"/>
                </a:lnTo>
                <a:lnTo>
                  <a:pt x="0" y="40407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225208" y="240125"/>
            <a:ext cx="1606985" cy="1577150"/>
          </a:xfrm>
          <a:custGeom>
            <a:avLst/>
            <a:gdLst/>
            <a:ahLst/>
            <a:cxnLst/>
            <a:rect l="l" t="t" r="r" b="b"/>
            <a:pathLst>
              <a:path w="1606985" h="1577150">
                <a:moveTo>
                  <a:pt x="0" y="0"/>
                </a:moveTo>
                <a:lnTo>
                  <a:pt x="1606984" y="0"/>
                </a:lnTo>
                <a:lnTo>
                  <a:pt x="1606984" y="1577150"/>
                </a:lnTo>
                <a:lnTo>
                  <a:pt x="0" y="1577150"/>
                </a:lnTo>
                <a:lnTo>
                  <a:pt x="0" y="0"/>
                </a:lnTo>
                <a:close/>
              </a:path>
            </a:pathLst>
          </a:custGeom>
          <a:blipFill>
            <a:blip r:embed="rId11" cstate="print">
              <a:extLst>
                <a:ext uri="{96DAC541-7B7A-43D3-8B79-37D633B846F1}">
                  <asvg:svgBlip xmlns:asvg="http://schemas.microsoft.com/office/drawing/2016/SVG/main" r:embed="rId12"/>
                </a:ext>
              </a:extLst>
            </a:blip>
            <a:stretch>
              <a:fillRect/>
            </a:stretch>
          </a:blipFill>
        </p:spPr>
      </p:sp>
      <p:sp>
        <p:nvSpPr>
          <p:cNvPr id="8" name="Freeform 8"/>
          <p:cNvSpPr/>
          <p:nvPr/>
        </p:nvSpPr>
        <p:spPr>
          <a:xfrm>
            <a:off x="11117455" y="0"/>
            <a:ext cx="1606985" cy="1577150"/>
          </a:xfrm>
          <a:custGeom>
            <a:avLst/>
            <a:gdLst/>
            <a:ahLst/>
            <a:cxnLst/>
            <a:rect l="l" t="t" r="r" b="b"/>
            <a:pathLst>
              <a:path w="1606985" h="1577150">
                <a:moveTo>
                  <a:pt x="0" y="0"/>
                </a:moveTo>
                <a:lnTo>
                  <a:pt x="1606985" y="0"/>
                </a:lnTo>
                <a:lnTo>
                  <a:pt x="1606985" y="1577150"/>
                </a:lnTo>
                <a:lnTo>
                  <a:pt x="0" y="1577150"/>
                </a:lnTo>
                <a:lnTo>
                  <a:pt x="0" y="0"/>
                </a:lnTo>
                <a:close/>
              </a:path>
            </a:pathLst>
          </a:custGeom>
          <a:blipFill>
            <a:blip r:embed="rId11" cstate="print">
              <a:extLst>
                <a:ext uri="{96DAC541-7B7A-43D3-8B79-37D633B846F1}">
                  <asvg:svgBlip xmlns:asvg="http://schemas.microsoft.com/office/drawing/2016/SVG/main" r:embed="rId12"/>
                </a:ext>
              </a:extLst>
            </a:blip>
            <a:stretch>
              <a:fillRect/>
            </a:stretch>
          </a:blipFill>
        </p:spPr>
      </p:sp>
      <p:sp>
        <p:nvSpPr>
          <p:cNvPr id="9" name="Freeform 9"/>
          <p:cNvSpPr/>
          <p:nvPr/>
        </p:nvSpPr>
        <p:spPr>
          <a:xfrm>
            <a:off x="3036354" y="375662"/>
            <a:ext cx="11407795" cy="9353126"/>
          </a:xfrm>
          <a:custGeom>
            <a:avLst/>
            <a:gdLst/>
            <a:ahLst/>
            <a:cxnLst/>
            <a:rect l="l" t="t" r="r" b="b"/>
            <a:pathLst>
              <a:path w="11407795" h="9353126">
                <a:moveTo>
                  <a:pt x="0" y="0"/>
                </a:moveTo>
                <a:lnTo>
                  <a:pt x="11407795" y="0"/>
                </a:lnTo>
                <a:lnTo>
                  <a:pt x="11407795" y="9353126"/>
                </a:lnTo>
                <a:lnTo>
                  <a:pt x="0" y="9353126"/>
                </a:lnTo>
                <a:lnTo>
                  <a:pt x="0" y="0"/>
                </a:lnTo>
                <a:close/>
              </a:path>
            </a:pathLst>
          </a:custGeom>
          <a:blipFill>
            <a:blip r:embed="rId13"/>
            <a:stretch>
              <a:fillRect t="-819" b="-819"/>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4" name="laser.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cstate="print"/>
            <a:stretch>
              <a:fillRect l="-55026" t="-4651" r="-18243" b="-62457"/>
            </a:stretch>
          </a:blipFill>
        </p:spPr>
      </p:sp>
      <p:grpSp>
        <p:nvGrpSpPr>
          <p:cNvPr id="3" name="Group 3"/>
          <p:cNvGrpSpPr/>
          <p:nvPr/>
        </p:nvGrpSpPr>
        <p:grpSpPr>
          <a:xfrm>
            <a:off x="4073944" y="295201"/>
            <a:ext cx="13289746" cy="9696598"/>
            <a:chOff x="0" y="0"/>
            <a:chExt cx="3500180" cy="2553837"/>
          </a:xfrm>
        </p:grpSpPr>
        <p:sp>
          <p:nvSpPr>
            <p:cNvPr id="4" name="Freeform 4"/>
            <p:cNvSpPr/>
            <p:nvPr/>
          </p:nvSpPr>
          <p:spPr>
            <a:xfrm>
              <a:off x="0" y="0"/>
              <a:ext cx="3500180" cy="2553837"/>
            </a:xfrm>
            <a:custGeom>
              <a:avLst/>
              <a:gdLst/>
              <a:ahLst/>
              <a:cxnLst/>
              <a:rect l="l" t="t" r="r" b="b"/>
              <a:pathLst>
                <a:path w="3500180" h="2553837">
                  <a:moveTo>
                    <a:pt x="15729" y="0"/>
                  </a:moveTo>
                  <a:lnTo>
                    <a:pt x="3484451" y="0"/>
                  </a:lnTo>
                  <a:cubicBezTo>
                    <a:pt x="3488623" y="0"/>
                    <a:pt x="3492624" y="1657"/>
                    <a:pt x="3495573" y="4607"/>
                  </a:cubicBezTo>
                  <a:cubicBezTo>
                    <a:pt x="3498523" y="7557"/>
                    <a:pt x="3500180" y="11557"/>
                    <a:pt x="3500180" y="15729"/>
                  </a:cubicBezTo>
                  <a:lnTo>
                    <a:pt x="3500180" y="2538108"/>
                  </a:lnTo>
                  <a:cubicBezTo>
                    <a:pt x="3500180" y="2542279"/>
                    <a:pt x="3498523" y="2546280"/>
                    <a:pt x="3495573" y="2549230"/>
                  </a:cubicBezTo>
                  <a:cubicBezTo>
                    <a:pt x="3492624" y="2552179"/>
                    <a:pt x="3488623" y="2553837"/>
                    <a:pt x="3484451" y="2553837"/>
                  </a:cubicBezTo>
                  <a:lnTo>
                    <a:pt x="15729" y="2553837"/>
                  </a:lnTo>
                  <a:cubicBezTo>
                    <a:pt x="7042" y="2553837"/>
                    <a:pt x="0" y="2546795"/>
                    <a:pt x="0" y="2538108"/>
                  </a:cubicBezTo>
                  <a:lnTo>
                    <a:pt x="0" y="15729"/>
                  </a:lnTo>
                  <a:cubicBezTo>
                    <a:pt x="0" y="11557"/>
                    <a:pt x="1657" y="7557"/>
                    <a:pt x="4607" y="4607"/>
                  </a:cubicBezTo>
                  <a:cubicBezTo>
                    <a:pt x="7557" y="1657"/>
                    <a:pt x="11557" y="0"/>
                    <a:pt x="15729" y="0"/>
                  </a:cubicBezTo>
                  <a:close/>
                </a:path>
              </a:pathLst>
            </a:custGeom>
            <a:solidFill>
              <a:srgbClr val="FFFFFF"/>
            </a:solidFill>
          </p:spPr>
        </p:sp>
        <p:sp>
          <p:nvSpPr>
            <p:cNvPr id="5" name="TextBox 5"/>
            <p:cNvSpPr txBox="1"/>
            <p:nvPr/>
          </p:nvSpPr>
          <p:spPr>
            <a:xfrm>
              <a:off x="0" y="-38100"/>
              <a:ext cx="3500180" cy="259193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144660" y="-357226"/>
            <a:ext cx="4143340" cy="4143404"/>
          </a:xfrm>
          <a:custGeom>
            <a:avLst/>
            <a:gdLst/>
            <a:ahLst/>
            <a:cxnLst/>
            <a:rect l="l" t="t" r="r" b="b"/>
            <a:pathLst>
              <a:path w="4725968" h="4371520">
                <a:moveTo>
                  <a:pt x="0" y="0"/>
                </a:moveTo>
                <a:lnTo>
                  <a:pt x="4725969" y="0"/>
                </a:lnTo>
                <a:lnTo>
                  <a:pt x="4725969" y="4371520"/>
                </a:lnTo>
                <a:lnTo>
                  <a:pt x="0" y="4371520"/>
                </a:lnTo>
                <a:lnTo>
                  <a:pt x="0" y="0"/>
                </a:lnTo>
                <a:close/>
              </a:path>
            </a:pathLst>
          </a:custGeom>
          <a:blipFill>
            <a:blip r:embed="rId4"/>
            <a:stretch>
              <a:fillRect/>
            </a:stretch>
          </a:blipFill>
        </p:spPr>
      </p:sp>
      <p:sp>
        <p:nvSpPr>
          <p:cNvPr id="7" name="Freeform 7"/>
          <p:cNvSpPr/>
          <p:nvPr/>
        </p:nvSpPr>
        <p:spPr>
          <a:xfrm>
            <a:off x="1071506" y="8705940"/>
            <a:ext cx="4241869" cy="1581060"/>
          </a:xfrm>
          <a:custGeom>
            <a:avLst/>
            <a:gdLst/>
            <a:ahLst/>
            <a:cxnLst/>
            <a:rect l="l" t="t" r="r" b="b"/>
            <a:pathLst>
              <a:path w="4241869" h="1581060">
                <a:moveTo>
                  <a:pt x="0" y="0"/>
                </a:moveTo>
                <a:lnTo>
                  <a:pt x="4241869" y="0"/>
                </a:lnTo>
                <a:lnTo>
                  <a:pt x="4241869"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flipH="1">
            <a:off x="0" y="3571864"/>
            <a:ext cx="4929159" cy="6715136"/>
          </a:xfrm>
          <a:custGeom>
            <a:avLst/>
            <a:gdLst/>
            <a:ahLst/>
            <a:cxnLst/>
            <a:rect l="l" t="t" r="r" b="b"/>
            <a:pathLst>
              <a:path w="6543155" h="6739204">
                <a:moveTo>
                  <a:pt x="6543155" y="0"/>
                </a:moveTo>
                <a:lnTo>
                  <a:pt x="0" y="0"/>
                </a:lnTo>
                <a:lnTo>
                  <a:pt x="0" y="6739204"/>
                </a:lnTo>
                <a:lnTo>
                  <a:pt x="6543155" y="6739204"/>
                </a:lnTo>
                <a:lnTo>
                  <a:pt x="654315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3430280"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5543191" y="2531043"/>
            <a:ext cx="3333710" cy="2073148"/>
            <a:chOff x="0" y="0"/>
            <a:chExt cx="878014" cy="546014"/>
          </a:xfrm>
        </p:grpSpPr>
        <p:sp>
          <p:nvSpPr>
            <p:cNvPr id="11" name="Freeform 11"/>
            <p:cNvSpPr/>
            <p:nvPr/>
          </p:nvSpPr>
          <p:spPr>
            <a:xfrm>
              <a:off x="0" y="0"/>
              <a:ext cx="878014" cy="546014"/>
            </a:xfrm>
            <a:custGeom>
              <a:avLst/>
              <a:gdLst/>
              <a:ahLst/>
              <a:cxnLst/>
              <a:rect l="l" t="t" r="r" b="b"/>
              <a:pathLst>
                <a:path w="878014" h="546014">
                  <a:moveTo>
                    <a:pt x="0" y="0"/>
                  </a:moveTo>
                  <a:lnTo>
                    <a:pt x="878014" y="0"/>
                  </a:lnTo>
                  <a:lnTo>
                    <a:pt x="878014" y="546014"/>
                  </a:lnTo>
                  <a:lnTo>
                    <a:pt x="0" y="546014"/>
                  </a:lnTo>
                  <a:close/>
                </a:path>
              </a:pathLst>
            </a:custGeom>
            <a:solidFill>
              <a:srgbClr val="BEE8E9"/>
            </a:solidFill>
          </p:spPr>
        </p:sp>
        <p:sp>
          <p:nvSpPr>
            <p:cNvPr id="12" name="TextBox 12"/>
            <p:cNvSpPr txBox="1"/>
            <p:nvPr/>
          </p:nvSpPr>
          <p:spPr>
            <a:xfrm>
              <a:off x="0" y="-38100"/>
              <a:ext cx="878014" cy="584114"/>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1898133" y="6852543"/>
            <a:ext cx="3266180" cy="2253229"/>
            <a:chOff x="0" y="0"/>
            <a:chExt cx="860229" cy="593443"/>
          </a:xfrm>
        </p:grpSpPr>
        <p:sp>
          <p:nvSpPr>
            <p:cNvPr id="14" name="Freeform 14"/>
            <p:cNvSpPr/>
            <p:nvPr/>
          </p:nvSpPr>
          <p:spPr>
            <a:xfrm>
              <a:off x="0" y="0"/>
              <a:ext cx="860229" cy="593443"/>
            </a:xfrm>
            <a:custGeom>
              <a:avLst/>
              <a:gdLst/>
              <a:ahLst/>
              <a:cxnLst/>
              <a:rect l="l" t="t" r="r" b="b"/>
              <a:pathLst>
                <a:path w="860229" h="593443">
                  <a:moveTo>
                    <a:pt x="0" y="0"/>
                  </a:moveTo>
                  <a:lnTo>
                    <a:pt x="860229" y="0"/>
                  </a:lnTo>
                  <a:lnTo>
                    <a:pt x="860229" y="593443"/>
                  </a:lnTo>
                  <a:lnTo>
                    <a:pt x="0" y="593443"/>
                  </a:lnTo>
                  <a:close/>
                </a:path>
              </a:pathLst>
            </a:custGeom>
            <a:solidFill>
              <a:srgbClr val="BEE8E9"/>
            </a:solidFill>
          </p:spPr>
        </p:sp>
        <p:sp>
          <p:nvSpPr>
            <p:cNvPr id="15" name="TextBox 15"/>
            <p:cNvSpPr txBox="1"/>
            <p:nvPr/>
          </p:nvSpPr>
          <p:spPr>
            <a:xfrm>
              <a:off x="0" y="-38100"/>
              <a:ext cx="860229" cy="631543"/>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71506" y="4000492"/>
            <a:ext cx="3397587" cy="1974900"/>
          </a:xfrm>
          <a:prstGeom prst="rect">
            <a:avLst/>
          </a:prstGeom>
        </p:spPr>
        <p:txBody>
          <a:bodyPr wrap="square" lIns="0" tIns="0" rIns="0" bIns="0" rtlCol="0" anchor="t">
            <a:spAutoFit/>
          </a:bodyPr>
          <a:lstStyle/>
          <a:p>
            <a:pPr algn="ctr">
              <a:lnSpc>
                <a:spcPts val="7662"/>
              </a:lnSpc>
            </a:pPr>
            <a:r>
              <a:rPr lang="en-US" sz="4800" b="1" dirty="0">
                <a:solidFill>
                  <a:srgbClr val="145B03"/>
                </a:solidFill>
                <a:latin typeface="Roboto Bold"/>
                <a:ea typeface="Roboto Bold"/>
                <a:cs typeface="Roboto Bold"/>
                <a:sym typeface="Roboto Bold"/>
              </a:rPr>
              <a:t>DATA FLOW </a:t>
            </a:r>
          </a:p>
          <a:p>
            <a:pPr algn="ctr">
              <a:lnSpc>
                <a:spcPts val="7662"/>
              </a:lnSpc>
            </a:pPr>
            <a:r>
              <a:rPr lang="en-US" sz="4800" b="1" dirty="0">
                <a:solidFill>
                  <a:srgbClr val="145B03"/>
                </a:solidFill>
                <a:latin typeface="Roboto Bold"/>
                <a:ea typeface="Roboto Bold"/>
                <a:cs typeface="Roboto Bold"/>
                <a:sym typeface="Roboto Bold"/>
              </a:rPr>
              <a:t>DIAGRAM </a:t>
            </a:r>
          </a:p>
        </p:txBody>
      </p:sp>
      <p:sp>
        <p:nvSpPr>
          <p:cNvPr id="17" name="TextBox 17"/>
          <p:cNvSpPr txBox="1"/>
          <p:nvPr/>
        </p:nvSpPr>
        <p:spPr>
          <a:xfrm>
            <a:off x="7845932" y="742406"/>
            <a:ext cx="5191199" cy="868828"/>
          </a:xfrm>
          <a:prstGeom prst="rect">
            <a:avLst/>
          </a:prstGeom>
        </p:spPr>
        <p:txBody>
          <a:bodyPr wrap="square" lIns="0" tIns="0" rIns="0" bIns="0" rtlCol="0" anchor="t">
            <a:spAutoFit/>
          </a:bodyPr>
          <a:lstStyle/>
          <a:p>
            <a:pPr algn="ctr">
              <a:lnSpc>
                <a:spcPts val="7279"/>
              </a:lnSpc>
            </a:pPr>
            <a:r>
              <a:rPr lang="en-US" sz="5400" b="1" dirty="0">
                <a:solidFill>
                  <a:srgbClr val="145B03"/>
                </a:solidFill>
                <a:latin typeface="Roboto" panose="02000000000000000000" pitchFamily="2" charset="0"/>
                <a:ea typeface="Roboto" panose="02000000000000000000" pitchFamily="2" charset="0"/>
                <a:cs typeface="Roboto" panose="02000000000000000000" pitchFamily="2" charset="0"/>
                <a:sym typeface="Canva Sans Bold"/>
              </a:rPr>
              <a:t>LEVEL-0 DFD</a:t>
            </a:r>
          </a:p>
        </p:txBody>
      </p:sp>
      <p:sp>
        <p:nvSpPr>
          <p:cNvPr id="18" name="TextBox 18"/>
          <p:cNvSpPr txBox="1"/>
          <p:nvPr/>
        </p:nvSpPr>
        <p:spPr>
          <a:xfrm>
            <a:off x="5652684" y="3251240"/>
            <a:ext cx="3114725" cy="556553"/>
          </a:xfrm>
          <a:prstGeom prst="rect">
            <a:avLst/>
          </a:prstGeom>
        </p:spPr>
        <p:txBody>
          <a:bodyPr lIns="0" tIns="0" rIns="0" bIns="0" rtlCol="0" anchor="t">
            <a:spAutoFit/>
          </a:bodyPr>
          <a:lstStyle/>
          <a:p>
            <a:pPr algn="ctr">
              <a:lnSpc>
                <a:spcPts val="4498"/>
              </a:lnSpc>
              <a:spcBef>
                <a:spcPct val="0"/>
              </a:spcBef>
            </a:pPr>
            <a:r>
              <a:rPr lang="en-US" sz="3213" b="1">
                <a:solidFill>
                  <a:srgbClr val="317A41"/>
                </a:solidFill>
                <a:latin typeface="Roboto Bold"/>
                <a:ea typeface="Roboto Bold"/>
                <a:cs typeface="Roboto Bold"/>
                <a:sym typeface="Roboto Bold"/>
              </a:rPr>
              <a:t>AUDIO FILES</a:t>
            </a:r>
          </a:p>
        </p:txBody>
      </p:sp>
      <p:sp>
        <p:nvSpPr>
          <p:cNvPr id="19" name="TextBox 19"/>
          <p:cNvSpPr txBox="1"/>
          <p:nvPr/>
        </p:nvSpPr>
        <p:spPr>
          <a:xfrm>
            <a:off x="11785275" y="7296319"/>
            <a:ext cx="3491897" cy="1680503"/>
          </a:xfrm>
          <a:prstGeom prst="rect">
            <a:avLst/>
          </a:prstGeom>
        </p:spPr>
        <p:txBody>
          <a:bodyPr lIns="0" tIns="0" rIns="0" bIns="0" rtlCol="0" anchor="t">
            <a:spAutoFit/>
          </a:bodyPr>
          <a:lstStyle/>
          <a:p>
            <a:pPr algn="ctr">
              <a:lnSpc>
                <a:spcPts val="4498"/>
              </a:lnSpc>
              <a:spcBef>
                <a:spcPct val="0"/>
              </a:spcBef>
            </a:pPr>
            <a:r>
              <a:rPr lang="en-US" sz="3213" b="1">
                <a:solidFill>
                  <a:srgbClr val="317A41"/>
                </a:solidFill>
                <a:latin typeface="Roboto Bold"/>
                <a:ea typeface="Roboto Bold"/>
                <a:cs typeface="Roboto Bold"/>
                <a:sym typeface="Roboto Bold"/>
              </a:rPr>
              <a:t>CLASSIFIED ANIMAL SOUND(OUTPUT)</a:t>
            </a:r>
          </a:p>
        </p:txBody>
      </p:sp>
      <p:sp>
        <p:nvSpPr>
          <p:cNvPr id="20" name="AutoShape 20"/>
          <p:cNvSpPr/>
          <p:nvPr/>
        </p:nvSpPr>
        <p:spPr>
          <a:xfrm>
            <a:off x="8876902" y="3567617"/>
            <a:ext cx="2706399" cy="0"/>
          </a:xfrm>
          <a:prstGeom prst="line">
            <a:avLst/>
          </a:prstGeom>
          <a:ln w="85725" cap="flat">
            <a:solidFill>
              <a:srgbClr val="145B03"/>
            </a:solidFill>
            <a:prstDash val="solid"/>
            <a:headEnd type="none" w="sm" len="sm"/>
            <a:tailEnd type="triangle" w="lg" len="med"/>
          </a:ln>
        </p:spPr>
      </p:sp>
      <p:sp>
        <p:nvSpPr>
          <p:cNvPr id="21" name="AutoShape 21"/>
          <p:cNvSpPr/>
          <p:nvPr/>
        </p:nvSpPr>
        <p:spPr>
          <a:xfrm>
            <a:off x="13473099" y="4731286"/>
            <a:ext cx="0" cy="2121257"/>
          </a:xfrm>
          <a:prstGeom prst="line">
            <a:avLst/>
          </a:prstGeom>
          <a:ln w="85725" cap="flat">
            <a:solidFill>
              <a:srgbClr val="145B03"/>
            </a:solidFill>
            <a:prstDash val="solid"/>
            <a:headEnd type="none" w="sm" len="sm"/>
            <a:tailEnd type="triangle" w="lg" len="med"/>
          </a:ln>
        </p:spPr>
      </p:sp>
      <p:grpSp>
        <p:nvGrpSpPr>
          <p:cNvPr id="22" name="Group 22"/>
          <p:cNvGrpSpPr/>
          <p:nvPr/>
        </p:nvGrpSpPr>
        <p:grpSpPr>
          <a:xfrm>
            <a:off x="11583301" y="1645186"/>
            <a:ext cx="3693871" cy="3086100"/>
            <a:chOff x="0" y="0"/>
            <a:chExt cx="972871" cy="812800"/>
          </a:xfrm>
        </p:grpSpPr>
        <p:sp>
          <p:nvSpPr>
            <p:cNvPr id="23" name="Freeform 23"/>
            <p:cNvSpPr/>
            <p:nvPr/>
          </p:nvSpPr>
          <p:spPr>
            <a:xfrm>
              <a:off x="0" y="0"/>
              <a:ext cx="972871" cy="812800"/>
            </a:xfrm>
            <a:custGeom>
              <a:avLst/>
              <a:gdLst/>
              <a:ahLst/>
              <a:cxnLst/>
              <a:rect l="l" t="t" r="r" b="b"/>
              <a:pathLst>
                <a:path w="972871" h="812800">
                  <a:moveTo>
                    <a:pt x="486436" y="0"/>
                  </a:moveTo>
                  <a:cubicBezTo>
                    <a:pt x="217785" y="0"/>
                    <a:pt x="0" y="181951"/>
                    <a:pt x="0" y="406400"/>
                  </a:cubicBezTo>
                  <a:cubicBezTo>
                    <a:pt x="0" y="630849"/>
                    <a:pt x="217785" y="812800"/>
                    <a:pt x="486436" y="812800"/>
                  </a:cubicBezTo>
                  <a:cubicBezTo>
                    <a:pt x="755087" y="812800"/>
                    <a:pt x="972871" y="630849"/>
                    <a:pt x="972871" y="406400"/>
                  </a:cubicBezTo>
                  <a:cubicBezTo>
                    <a:pt x="972871" y="181951"/>
                    <a:pt x="755087" y="0"/>
                    <a:pt x="486436" y="0"/>
                  </a:cubicBezTo>
                  <a:close/>
                </a:path>
              </a:pathLst>
            </a:custGeom>
            <a:solidFill>
              <a:srgbClr val="BEE8E9"/>
            </a:solidFill>
          </p:spPr>
        </p:sp>
        <p:sp>
          <p:nvSpPr>
            <p:cNvPr id="24" name="TextBox 24"/>
            <p:cNvSpPr txBox="1"/>
            <p:nvPr/>
          </p:nvSpPr>
          <p:spPr>
            <a:xfrm>
              <a:off x="91207" y="38100"/>
              <a:ext cx="790458"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1688076" y="2328763"/>
            <a:ext cx="3352704" cy="1661796"/>
          </a:xfrm>
          <a:prstGeom prst="rect">
            <a:avLst/>
          </a:prstGeom>
        </p:spPr>
        <p:txBody>
          <a:bodyPr lIns="0" tIns="0" rIns="0" bIns="0" rtlCol="0" anchor="t">
            <a:spAutoFit/>
          </a:bodyPr>
          <a:lstStyle/>
          <a:p>
            <a:pPr algn="ctr">
              <a:lnSpc>
                <a:spcPts val="4479"/>
              </a:lnSpc>
              <a:spcBef>
                <a:spcPct val="0"/>
              </a:spcBef>
            </a:pPr>
            <a:r>
              <a:rPr lang="en-US" sz="3199" b="1">
                <a:solidFill>
                  <a:srgbClr val="317A41"/>
                </a:solidFill>
                <a:latin typeface="Canva Sans Bold"/>
                <a:ea typeface="Canva Sans Bold"/>
                <a:cs typeface="Canva Sans Bold"/>
                <a:sym typeface="Canva Sans Bold"/>
              </a:rPr>
              <a:t>SOUND CLASSIFICATION ML SYSTEM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9" name="laser.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cstate="print"/>
            <a:stretch>
              <a:fillRect l="-55026" t="-4651" r="-18243" b="-62457"/>
            </a:stretch>
          </a:blipFill>
        </p:spPr>
      </p:sp>
      <p:grpSp>
        <p:nvGrpSpPr>
          <p:cNvPr id="3" name="Group 3"/>
          <p:cNvGrpSpPr/>
          <p:nvPr/>
        </p:nvGrpSpPr>
        <p:grpSpPr>
          <a:xfrm>
            <a:off x="4073944" y="295201"/>
            <a:ext cx="13289746" cy="9696598"/>
            <a:chOff x="0" y="0"/>
            <a:chExt cx="3500180" cy="2553837"/>
          </a:xfrm>
        </p:grpSpPr>
        <p:sp>
          <p:nvSpPr>
            <p:cNvPr id="4" name="Freeform 4"/>
            <p:cNvSpPr/>
            <p:nvPr/>
          </p:nvSpPr>
          <p:spPr>
            <a:xfrm>
              <a:off x="0" y="0"/>
              <a:ext cx="3500180" cy="2553837"/>
            </a:xfrm>
            <a:custGeom>
              <a:avLst/>
              <a:gdLst/>
              <a:ahLst/>
              <a:cxnLst/>
              <a:rect l="l" t="t" r="r" b="b"/>
              <a:pathLst>
                <a:path w="3500180" h="2553837">
                  <a:moveTo>
                    <a:pt x="15729" y="0"/>
                  </a:moveTo>
                  <a:lnTo>
                    <a:pt x="3484451" y="0"/>
                  </a:lnTo>
                  <a:cubicBezTo>
                    <a:pt x="3488623" y="0"/>
                    <a:pt x="3492624" y="1657"/>
                    <a:pt x="3495573" y="4607"/>
                  </a:cubicBezTo>
                  <a:cubicBezTo>
                    <a:pt x="3498523" y="7557"/>
                    <a:pt x="3500180" y="11557"/>
                    <a:pt x="3500180" y="15729"/>
                  </a:cubicBezTo>
                  <a:lnTo>
                    <a:pt x="3500180" y="2538108"/>
                  </a:lnTo>
                  <a:cubicBezTo>
                    <a:pt x="3500180" y="2542279"/>
                    <a:pt x="3498523" y="2546280"/>
                    <a:pt x="3495573" y="2549230"/>
                  </a:cubicBezTo>
                  <a:cubicBezTo>
                    <a:pt x="3492624" y="2552179"/>
                    <a:pt x="3488623" y="2553837"/>
                    <a:pt x="3484451" y="2553837"/>
                  </a:cubicBezTo>
                  <a:lnTo>
                    <a:pt x="15729" y="2553837"/>
                  </a:lnTo>
                  <a:cubicBezTo>
                    <a:pt x="7042" y="2553837"/>
                    <a:pt x="0" y="2546795"/>
                    <a:pt x="0" y="2538108"/>
                  </a:cubicBezTo>
                  <a:lnTo>
                    <a:pt x="0" y="15729"/>
                  </a:lnTo>
                  <a:cubicBezTo>
                    <a:pt x="0" y="11557"/>
                    <a:pt x="1657" y="7557"/>
                    <a:pt x="4607" y="4607"/>
                  </a:cubicBezTo>
                  <a:cubicBezTo>
                    <a:pt x="7557" y="1657"/>
                    <a:pt x="11557" y="0"/>
                    <a:pt x="15729" y="0"/>
                  </a:cubicBezTo>
                  <a:close/>
                </a:path>
              </a:pathLst>
            </a:custGeom>
            <a:solidFill>
              <a:srgbClr val="FFFFFF"/>
            </a:solidFill>
            <a:ln w="85725" cap="rnd">
              <a:solidFill>
                <a:srgbClr val="000000"/>
              </a:solidFill>
              <a:prstDash val="solid"/>
              <a:round/>
            </a:ln>
          </p:spPr>
        </p:sp>
        <p:sp>
          <p:nvSpPr>
            <p:cNvPr id="5" name="TextBox 5"/>
            <p:cNvSpPr txBox="1"/>
            <p:nvPr/>
          </p:nvSpPr>
          <p:spPr>
            <a:xfrm>
              <a:off x="0" y="-38100"/>
              <a:ext cx="3500180" cy="2591937"/>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sp>
        <p:nvSpPr>
          <p:cNvPr id="7" name="Freeform 7"/>
          <p:cNvSpPr/>
          <p:nvPr/>
        </p:nvSpPr>
        <p:spPr>
          <a:xfrm>
            <a:off x="928630" y="8705940"/>
            <a:ext cx="4241869" cy="1581060"/>
          </a:xfrm>
          <a:custGeom>
            <a:avLst/>
            <a:gdLst/>
            <a:ahLst/>
            <a:cxnLst/>
            <a:rect l="l" t="t" r="r" b="b"/>
            <a:pathLst>
              <a:path w="4241869" h="1581060">
                <a:moveTo>
                  <a:pt x="0" y="0"/>
                </a:moveTo>
                <a:lnTo>
                  <a:pt x="4241869" y="0"/>
                </a:lnTo>
                <a:lnTo>
                  <a:pt x="4241869" y="1581060"/>
                </a:lnTo>
                <a:lnTo>
                  <a:pt x="0" y="1581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571568" y="4071930"/>
            <a:ext cx="4929222" cy="6215070"/>
          </a:xfrm>
          <a:custGeom>
            <a:avLst/>
            <a:gdLst/>
            <a:ahLst/>
            <a:cxnLst/>
            <a:rect l="l" t="t" r="r" b="b"/>
            <a:pathLst>
              <a:path w="6543155" h="6739204">
                <a:moveTo>
                  <a:pt x="6543155" y="0"/>
                </a:moveTo>
                <a:lnTo>
                  <a:pt x="0" y="0"/>
                </a:lnTo>
                <a:lnTo>
                  <a:pt x="0" y="6739204"/>
                </a:lnTo>
                <a:lnTo>
                  <a:pt x="6543155" y="6739204"/>
                </a:lnTo>
                <a:lnTo>
                  <a:pt x="6543155"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046131"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5116652" y="2525406"/>
            <a:ext cx="2430530" cy="1551984"/>
            <a:chOff x="0" y="0"/>
            <a:chExt cx="640140" cy="408753"/>
          </a:xfrm>
        </p:grpSpPr>
        <p:sp>
          <p:nvSpPr>
            <p:cNvPr id="11" name="Freeform 11"/>
            <p:cNvSpPr/>
            <p:nvPr/>
          </p:nvSpPr>
          <p:spPr>
            <a:xfrm>
              <a:off x="0" y="0"/>
              <a:ext cx="640140" cy="408753"/>
            </a:xfrm>
            <a:custGeom>
              <a:avLst/>
              <a:gdLst/>
              <a:ahLst/>
              <a:cxnLst/>
              <a:rect l="l" t="t" r="r" b="b"/>
              <a:pathLst>
                <a:path w="640140" h="408753">
                  <a:moveTo>
                    <a:pt x="0" y="0"/>
                  </a:moveTo>
                  <a:lnTo>
                    <a:pt x="640140" y="0"/>
                  </a:lnTo>
                  <a:lnTo>
                    <a:pt x="640140" y="408753"/>
                  </a:lnTo>
                  <a:lnTo>
                    <a:pt x="0" y="408753"/>
                  </a:lnTo>
                  <a:close/>
                </a:path>
              </a:pathLst>
            </a:custGeom>
            <a:solidFill>
              <a:srgbClr val="BEE8E9"/>
            </a:solidFill>
          </p:spPr>
        </p:sp>
        <p:sp>
          <p:nvSpPr>
            <p:cNvPr id="12" name="TextBox 12"/>
            <p:cNvSpPr txBox="1"/>
            <p:nvPr/>
          </p:nvSpPr>
          <p:spPr>
            <a:xfrm>
              <a:off x="0" y="-38100"/>
              <a:ext cx="640140" cy="446853"/>
            </a:xfrm>
            <a:prstGeom prst="rect">
              <a:avLst/>
            </a:prstGeom>
          </p:spPr>
          <p:txBody>
            <a:bodyPr lIns="50800" tIns="50800" rIns="50800" bIns="50800" rtlCol="0" anchor="ctr"/>
            <a:lstStyle/>
            <a:p>
              <a:pPr algn="ctr">
                <a:lnSpc>
                  <a:spcPts val="3079"/>
                </a:lnSpc>
              </a:pPr>
              <a:r>
                <a:rPr lang="en-US" sz="2199" b="1">
                  <a:solidFill>
                    <a:srgbClr val="145B03"/>
                  </a:solidFill>
                  <a:latin typeface="Canva Sans Bold"/>
                  <a:ea typeface="Canva Sans Bold"/>
                  <a:cs typeface="Canva Sans Bold"/>
                  <a:sym typeface="Canva Sans Bold"/>
                </a:rPr>
                <a:t>ANIMAL SOUND SOURCE</a:t>
              </a:r>
            </a:p>
          </p:txBody>
        </p:sp>
      </p:grpSp>
      <p:grpSp>
        <p:nvGrpSpPr>
          <p:cNvPr id="13" name="Group 13"/>
          <p:cNvGrpSpPr/>
          <p:nvPr/>
        </p:nvGrpSpPr>
        <p:grpSpPr>
          <a:xfrm>
            <a:off x="4762597" y="5970727"/>
            <a:ext cx="2430530" cy="1735498"/>
            <a:chOff x="0" y="0"/>
            <a:chExt cx="640140" cy="457086"/>
          </a:xfrm>
        </p:grpSpPr>
        <p:sp>
          <p:nvSpPr>
            <p:cNvPr id="14" name="Freeform 14"/>
            <p:cNvSpPr/>
            <p:nvPr/>
          </p:nvSpPr>
          <p:spPr>
            <a:xfrm>
              <a:off x="0" y="0"/>
              <a:ext cx="640140" cy="457086"/>
            </a:xfrm>
            <a:custGeom>
              <a:avLst/>
              <a:gdLst/>
              <a:ahLst/>
              <a:cxnLst/>
              <a:rect l="l" t="t" r="r" b="b"/>
              <a:pathLst>
                <a:path w="640140" h="457086">
                  <a:moveTo>
                    <a:pt x="0" y="0"/>
                  </a:moveTo>
                  <a:lnTo>
                    <a:pt x="640140" y="0"/>
                  </a:lnTo>
                  <a:lnTo>
                    <a:pt x="640140" y="457086"/>
                  </a:lnTo>
                  <a:lnTo>
                    <a:pt x="0" y="457086"/>
                  </a:lnTo>
                  <a:close/>
                </a:path>
              </a:pathLst>
            </a:custGeom>
            <a:solidFill>
              <a:srgbClr val="BEE8E9"/>
            </a:solidFill>
          </p:spPr>
        </p:sp>
        <p:sp>
          <p:nvSpPr>
            <p:cNvPr id="15" name="TextBox 15"/>
            <p:cNvSpPr txBox="1"/>
            <p:nvPr/>
          </p:nvSpPr>
          <p:spPr>
            <a:xfrm>
              <a:off x="0" y="-38100"/>
              <a:ext cx="640140" cy="495186"/>
            </a:xfrm>
            <a:prstGeom prst="rect">
              <a:avLst/>
            </a:prstGeom>
          </p:spPr>
          <p:txBody>
            <a:bodyPr lIns="50800" tIns="50800" rIns="50800" bIns="50800" rtlCol="0" anchor="ctr"/>
            <a:lstStyle/>
            <a:p>
              <a:pPr algn="ctr">
                <a:lnSpc>
                  <a:spcPts val="3079"/>
                </a:lnSpc>
              </a:pPr>
              <a:r>
                <a:rPr lang="en-US" sz="2199" b="1">
                  <a:solidFill>
                    <a:srgbClr val="145B03"/>
                  </a:solidFill>
                  <a:latin typeface="Canva Sans Bold"/>
                  <a:ea typeface="Canva Sans Bold"/>
                  <a:cs typeface="Canva Sans Bold"/>
                  <a:sym typeface="Canva Sans Bold"/>
                </a:rPr>
                <a:t>5. Output Classification</a:t>
              </a:r>
            </a:p>
            <a:p>
              <a:pPr algn="ctr">
                <a:lnSpc>
                  <a:spcPts val="3079"/>
                </a:lnSpc>
              </a:pPr>
              <a:r>
                <a:rPr lang="en-US" sz="2199" b="1">
                  <a:solidFill>
                    <a:srgbClr val="145B03"/>
                  </a:solidFill>
                  <a:latin typeface="Canva Sans Bold"/>
                  <a:ea typeface="Canva Sans Bold"/>
                  <a:cs typeface="Canva Sans Bold"/>
                  <a:sym typeface="Canva Sans Bold"/>
                </a:rPr>
                <a:t>(e.g., Dog, Cat, Lion)</a:t>
              </a:r>
              <a:r>
                <a:rPr lang="en-US" sz="2199">
                  <a:solidFill>
                    <a:srgbClr val="000000"/>
                  </a:solidFill>
                  <a:latin typeface="Canva Sans"/>
                  <a:ea typeface="Canva Sans"/>
                  <a:cs typeface="Canva Sans"/>
                  <a:sym typeface="Canva Sans"/>
                </a:rPr>
                <a:t>  </a:t>
              </a:r>
            </a:p>
          </p:txBody>
        </p:sp>
      </p:grpSp>
      <p:grpSp>
        <p:nvGrpSpPr>
          <p:cNvPr id="16" name="Group 16"/>
          <p:cNvGrpSpPr/>
          <p:nvPr/>
        </p:nvGrpSpPr>
        <p:grpSpPr>
          <a:xfrm>
            <a:off x="9812852" y="2044158"/>
            <a:ext cx="2410799" cy="2352601"/>
            <a:chOff x="0" y="0"/>
            <a:chExt cx="634943" cy="619615"/>
          </a:xfrm>
        </p:grpSpPr>
        <p:sp>
          <p:nvSpPr>
            <p:cNvPr id="17" name="Freeform 17"/>
            <p:cNvSpPr/>
            <p:nvPr/>
          </p:nvSpPr>
          <p:spPr>
            <a:xfrm>
              <a:off x="0" y="0"/>
              <a:ext cx="634943" cy="619615"/>
            </a:xfrm>
            <a:custGeom>
              <a:avLst/>
              <a:gdLst/>
              <a:ahLst/>
              <a:cxnLst/>
              <a:rect l="l" t="t" r="r" b="b"/>
              <a:pathLst>
                <a:path w="634943" h="619615">
                  <a:moveTo>
                    <a:pt x="317471" y="0"/>
                  </a:moveTo>
                  <a:cubicBezTo>
                    <a:pt x="142137" y="0"/>
                    <a:pt x="0" y="138706"/>
                    <a:pt x="0" y="309808"/>
                  </a:cubicBezTo>
                  <a:cubicBezTo>
                    <a:pt x="0" y="480909"/>
                    <a:pt x="142137" y="619615"/>
                    <a:pt x="317471" y="619615"/>
                  </a:cubicBezTo>
                  <a:cubicBezTo>
                    <a:pt x="492806" y="619615"/>
                    <a:pt x="634943" y="480909"/>
                    <a:pt x="634943" y="309808"/>
                  </a:cubicBezTo>
                  <a:cubicBezTo>
                    <a:pt x="634943" y="138706"/>
                    <a:pt x="492806" y="0"/>
                    <a:pt x="317471" y="0"/>
                  </a:cubicBezTo>
                  <a:close/>
                </a:path>
              </a:pathLst>
            </a:custGeom>
            <a:solidFill>
              <a:srgbClr val="BEE8E9"/>
            </a:solidFill>
          </p:spPr>
        </p:sp>
        <p:sp>
          <p:nvSpPr>
            <p:cNvPr id="18" name="TextBox 18"/>
            <p:cNvSpPr txBox="1"/>
            <p:nvPr/>
          </p:nvSpPr>
          <p:spPr>
            <a:xfrm>
              <a:off x="59526" y="19989"/>
              <a:ext cx="515891" cy="541537"/>
            </a:xfrm>
            <a:prstGeom prst="rect">
              <a:avLst/>
            </a:prstGeom>
          </p:spPr>
          <p:txBody>
            <a:bodyPr lIns="50800" tIns="50800" rIns="50800" bIns="50800" rtlCol="0" anchor="ctr"/>
            <a:lstStyle/>
            <a:p>
              <a:pPr algn="ctr">
                <a:lnSpc>
                  <a:spcPts val="3079"/>
                </a:lnSpc>
              </a:pPr>
              <a:r>
                <a:rPr lang="en-US" sz="2199" b="1">
                  <a:solidFill>
                    <a:srgbClr val="145B03"/>
                  </a:solidFill>
                  <a:latin typeface="Canva Sans Bold"/>
                  <a:ea typeface="Canva Sans Bold"/>
                  <a:cs typeface="Canva Sans Bold"/>
                  <a:sym typeface="Canva Sans Bold"/>
                </a:rPr>
                <a:t>1. Collect Audio Input</a:t>
              </a:r>
            </a:p>
          </p:txBody>
        </p:sp>
      </p:grpSp>
      <p:sp>
        <p:nvSpPr>
          <p:cNvPr id="20" name="TextBox 20"/>
          <p:cNvSpPr txBox="1"/>
          <p:nvPr/>
        </p:nvSpPr>
        <p:spPr>
          <a:xfrm>
            <a:off x="7604640" y="714484"/>
            <a:ext cx="5752702" cy="868828"/>
          </a:xfrm>
          <a:prstGeom prst="rect">
            <a:avLst/>
          </a:prstGeom>
        </p:spPr>
        <p:txBody>
          <a:bodyPr wrap="square" lIns="0" tIns="0" rIns="0" bIns="0" rtlCol="0" anchor="t">
            <a:spAutoFit/>
          </a:bodyPr>
          <a:lstStyle/>
          <a:p>
            <a:pPr algn="ctr">
              <a:lnSpc>
                <a:spcPts val="7279"/>
              </a:lnSpc>
            </a:pPr>
            <a:r>
              <a:rPr lang="en-US" sz="5400" b="1" dirty="0">
                <a:solidFill>
                  <a:srgbClr val="145B03"/>
                </a:solidFill>
                <a:latin typeface="Roboto" panose="02000000000000000000" pitchFamily="2" charset="0"/>
                <a:ea typeface="Roboto" panose="02000000000000000000" pitchFamily="2" charset="0"/>
                <a:cs typeface="Roboto" panose="02000000000000000000" pitchFamily="2" charset="0"/>
                <a:sym typeface="Canva Sans Bold"/>
              </a:rPr>
              <a:t>LEVEL-1 DFD</a:t>
            </a:r>
          </a:p>
        </p:txBody>
      </p:sp>
      <p:grpSp>
        <p:nvGrpSpPr>
          <p:cNvPr id="21" name="Group 21"/>
          <p:cNvGrpSpPr/>
          <p:nvPr/>
        </p:nvGrpSpPr>
        <p:grpSpPr>
          <a:xfrm>
            <a:off x="14489320" y="2025108"/>
            <a:ext cx="2545859" cy="2352601"/>
            <a:chOff x="0" y="0"/>
            <a:chExt cx="670514" cy="619615"/>
          </a:xfrm>
        </p:grpSpPr>
        <p:sp>
          <p:nvSpPr>
            <p:cNvPr id="22" name="Freeform 22"/>
            <p:cNvSpPr/>
            <p:nvPr/>
          </p:nvSpPr>
          <p:spPr>
            <a:xfrm>
              <a:off x="0" y="0"/>
              <a:ext cx="670514" cy="619615"/>
            </a:xfrm>
            <a:custGeom>
              <a:avLst/>
              <a:gdLst/>
              <a:ahLst/>
              <a:cxnLst/>
              <a:rect l="l" t="t" r="r" b="b"/>
              <a:pathLst>
                <a:path w="670514" h="619615">
                  <a:moveTo>
                    <a:pt x="335257" y="0"/>
                  </a:moveTo>
                  <a:cubicBezTo>
                    <a:pt x="150100" y="0"/>
                    <a:pt x="0" y="138706"/>
                    <a:pt x="0" y="309808"/>
                  </a:cubicBezTo>
                  <a:cubicBezTo>
                    <a:pt x="0" y="480909"/>
                    <a:pt x="150100" y="619615"/>
                    <a:pt x="335257" y="619615"/>
                  </a:cubicBezTo>
                  <a:cubicBezTo>
                    <a:pt x="520415" y="619615"/>
                    <a:pt x="670514" y="480909"/>
                    <a:pt x="670514" y="309808"/>
                  </a:cubicBezTo>
                  <a:cubicBezTo>
                    <a:pt x="670514" y="138706"/>
                    <a:pt x="520415" y="0"/>
                    <a:pt x="335257" y="0"/>
                  </a:cubicBezTo>
                  <a:close/>
                </a:path>
              </a:pathLst>
            </a:custGeom>
            <a:solidFill>
              <a:srgbClr val="BEE8E9"/>
            </a:solidFill>
          </p:spPr>
        </p:sp>
        <p:sp>
          <p:nvSpPr>
            <p:cNvPr id="23" name="TextBox 23"/>
            <p:cNvSpPr txBox="1"/>
            <p:nvPr/>
          </p:nvSpPr>
          <p:spPr>
            <a:xfrm>
              <a:off x="62861" y="19989"/>
              <a:ext cx="544793" cy="541537"/>
            </a:xfrm>
            <a:prstGeom prst="rect">
              <a:avLst/>
            </a:prstGeom>
          </p:spPr>
          <p:txBody>
            <a:bodyPr lIns="50800" tIns="50800" rIns="50800" bIns="50800" rtlCol="0" anchor="ctr"/>
            <a:lstStyle/>
            <a:p>
              <a:pPr algn="ctr">
                <a:lnSpc>
                  <a:spcPts val="3079"/>
                </a:lnSpc>
              </a:pPr>
              <a:r>
                <a:rPr lang="en-US" sz="2199" b="1">
                  <a:solidFill>
                    <a:srgbClr val="145B03"/>
                  </a:solidFill>
                  <a:latin typeface="Canva Sans Bold"/>
                  <a:ea typeface="Canva Sans Bold"/>
                  <a:cs typeface="Canva Sans Bold"/>
                  <a:sym typeface="Canva Sans Bold"/>
                </a:rPr>
                <a:t>2. Pre-process Audio</a:t>
              </a:r>
            </a:p>
          </p:txBody>
        </p:sp>
      </p:grpSp>
      <p:grpSp>
        <p:nvGrpSpPr>
          <p:cNvPr id="24" name="Group 24"/>
          <p:cNvGrpSpPr/>
          <p:nvPr/>
        </p:nvGrpSpPr>
        <p:grpSpPr>
          <a:xfrm>
            <a:off x="9436631" y="5662175"/>
            <a:ext cx="2787020" cy="2352601"/>
            <a:chOff x="0" y="0"/>
            <a:chExt cx="734030" cy="619615"/>
          </a:xfrm>
        </p:grpSpPr>
        <p:sp>
          <p:nvSpPr>
            <p:cNvPr id="25" name="Freeform 25"/>
            <p:cNvSpPr/>
            <p:nvPr/>
          </p:nvSpPr>
          <p:spPr>
            <a:xfrm>
              <a:off x="0" y="0"/>
              <a:ext cx="734030" cy="619615"/>
            </a:xfrm>
            <a:custGeom>
              <a:avLst/>
              <a:gdLst/>
              <a:ahLst/>
              <a:cxnLst/>
              <a:rect l="l" t="t" r="r" b="b"/>
              <a:pathLst>
                <a:path w="734030" h="619615">
                  <a:moveTo>
                    <a:pt x="367015" y="0"/>
                  </a:moveTo>
                  <a:cubicBezTo>
                    <a:pt x="164318" y="0"/>
                    <a:pt x="0" y="138706"/>
                    <a:pt x="0" y="309808"/>
                  </a:cubicBezTo>
                  <a:cubicBezTo>
                    <a:pt x="0" y="480909"/>
                    <a:pt x="164318" y="619615"/>
                    <a:pt x="367015" y="619615"/>
                  </a:cubicBezTo>
                  <a:cubicBezTo>
                    <a:pt x="569712" y="619615"/>
                    <a:pt x="734030" y="480909"/>
                    <a:pt x="734030" y="309808"/>
                  </a:cubicBezTo>
                  <a:cubicBezTo>
                    <a:pt x="734030" y="138706"/>
                    <a:pt x="569712" y="0"/>
                    <a:pt x="367015" y="0"/>
                  </a:cubicBezTo>
                  <a:close/>
                </a:path>
              </a:pathLst>
            </a:custGeom>
            <a:solidFill>
              <a:srgbClr val="BEE8E9"/>
            </a:solidFill>
          </p:spPr>
        </p:sp>
        <p:sp>
          <p:nvSpPr>
            <p:cNvPr id="26" name="TextBox 26"/>
            <p:cNvSpPr txBox="1"/>
            <p:nvPr/>
          </p:nvSpPr>
          <p:spPr>
            <a:xfrm>
              <a:off x="68815" y="19989"/>
              <a:ext cx="596399" cy="541537"/>
            </a:xfrm>
            <a:prstGeom prst="rect">
              <a:avLst/>
            </a:prstGeom>
          </p:spPr>
          <p:txBody>
            <a:bodyPr lIns="50800" tIns="50800" rIns="50800" bIns="50800" rtlCol="0" anchor="ctr"/>
            <a:lstStyle/>
            <a:p>
              <a:pPr algn="ctr">
                <a:lnSpc>
                  <a:spcPts val="3079"/>
                </a:lnSpc>
              </a:pPr>
              <a:r>
                <a:rPr lang="en-US" sz="2199" b="1">
                  <a:solidFill>
                    <a:srgbClr val="145B03"/>
                  </a:solidFill>
                  <a:latin typeface="Canva Sans Bold"/>
                  <a:ea typeface="Canva Sans Bold"/>
                  <a:cs typeface="Canva Sans Bold"/>
                  <a:sym typeface="Canva Sans Bold"/>
                </a:rPr>
                <a:t>4. Classification ML Model (e.g., CNN,SVM, etc.)</a:t>
              </a:r>
            </a:p>
          </p:txBody>
        </p:sp>
      </p:grpSp>
      <p:grpSp>
        <p:nvGrpSpPr>
          <p:cNvPr id="27" name="Group 27"/>
          <p:cNvGrpSpPr/>
          <p:nvPr/>
        </p:nvGrpSpPr>
        <p:grpSpPr>
          <a:xfrm>
            <a:off x="14489320" y="5888832"/>
            <a:ext cx="2545859" cy="2352601"/>
            <a:chOff x="0" y="0"/>
            <a:chExt cx="670514" cy="619615"/>
          </a:xfrm>
        </p:grpSpPr>
        <p:sp>
          <p:nvSpPr>
            <p:cNvPr id="28" name="Freeform 28"/>
            <p:cNvSpPr/>
            <p:nvPr/>
          </p:nvSpPr>
          <p:spPr>
            <a:xfrm>
              <a:off x="0" y="0"/>
              <a:ext cx="670514" cy="619615"/>
            </a:xfrm>
            <a:custGeom>
              <a:avLst/>
              <a:gdLst/>
              <a:ahLst/>
              <a:cxnLst/>
              <a:rect l="l" t="t" r="r" b="b"/>
              <a:pathLst>
                <a:path w="670514" h="619615">
                  <a:moveTo>
                    <a:pt x="335257" y="0"/>
                  </a:moveTo>
                  <a:cubicBezTo>
                    <a:pt x="150100" y="0"/>
                    <a:pt x="0" y="138706"/>
                    <a:pt x="0" y="309808"/>
                  </a:cubicBezTo>
                  <a:cubicBezTo>
                    <a:pt x="0" y="480909"/>
                    <a:pt x="150100" y="619615"/>
                    <a:pt x="335257" y="619615"/>
                  </a:cubicBezTo>
                  <a:cubicBezTo>
                    <a:pt x="520415" y="619615"/>
                    <a:pt x="670514" y="480909"/>
                    <a:pt x="670514" y="309808"/>
                  </a:cubicBezTo>
                  <a:cubicBezTo>
                    <a:pt x="670514" y="138706"/>
                    <a:pt x="520415" y="0"/>
                    <a:pt x="335257" y="0"/>
                  </a:cubicBezTo>
                  <a:close/>
                </a:path>
              </a:pathLst>
            </a:custGeom>
            <a:solidFill>
              <a:srgbClr val="BEE8E9"/>
            </a:solidFill>
          </p:spPr>
        </p:sp>
        <p:sp>
          <p:nvSpPr>
            <p:cNvPr id="29" name="TextBox 29"/>
            <p:cNvSpPr txBox="1"/>
            <p:nvPr/>
          </p:nvSpPr>
          <p:spPr>
            <a:xfrm>
              <a:off x="62861" y="19989"/>
              <a:ext cx="544793" cy="541537"/>
            </a:xfrm>
            <a:prstGeom prst="rect">
              <a:avLst/>
            </a:prstGeom>
          </p:spPr>
          <p:txBody>
            <a:bodyPr lIns="50800" tIns="50800" rIns="50800" bIns="50800" rtlCol="0" anchor="ctr"/>
            <a:lstStyle/>
            <a:p>
              <a:pPr algn="ctr">
                <a:lnSpc>
                  <a:spcPts val="3079"/>
                </a:lnSpc>
              </a:pPr>
              <a:r>
                <a:rPr lang="en-US" sz="2199" b="1">
                  <a:solidFill>
                    <a:srgbClr val="145B03"/>
                  </a:solidFill>
                  <a:latin typeface="Canva Sans Bold"/>
                  <a:ea typeface="Canva Sans Bold"/>
                  <a:cs typeface="Canva Sans Bold"/>
                  <a:sym typeface="Canva Sans Bold"/>
                </a:rPr>
                <a:t>3. Feature Extraction</a:t>
              </a:r>
            </a:p>
            <a:p>
              <a:pPr algn="ctr">
                <a:lnSpc>
                  <a:spcPts val="3079"/>
                </a:lnSpc>
              </a:pPr>
              <a:r>
                <a:rPr lang="en-US" sz="2199" b="1">
                  <a:solidFill>
                    <a:srgbClr val="145B03"/>
                  </a:solidFill>
                  <a:latin typeface="Canva Sans Bold"/>
                  <a:ea typeface="Canva Sans Bold"/>
                  <a:cs typeface="Canva Sans Bold"/>
                  <a:sym typeface="Canva Sans Bold"/>
                </a:rPr>
                <a:t>(MFCC, Chroma, etc.)</a:t>
              </a:r>
            </a:p>
          </p:txBody>
        </p:sp>
      </p:grpSp>
      <p:sp>
        <p:nvSpPr>
          <p:cNvPr id="30" name="AutoShape 30"/>
          <p:cNvSpPr/>
          <p:nvPr/>
        </p:nvSpPr>
        <p:spPr>
          <a:xfrm>
            <a:off x="7547182" y="3220458"/>
            <a:ext cx="2265670" cy="0"/>
          </a:xfrm>
          <a:prstGeom prst="line">
            <a:avLst/>
          </a:prstGeom>
          <a:ln w="85725" cap="flat">
            <a:solidFill>
              <a:srgbClr val="145B03"/>
            </a:solidFill>
            <a:prstDash val="solid"/>
            <a:headEnd type="none" w="sm" len="sm"/>
            <a:tailEnd type="triangle" w="lg" len="med"/>
          </a:ln>
        </p:spPr>
      </p:sp>
      <p:sp>
        <p:nvSpPr>
          <p:cNvPr id="31" name="AutoShape 31"/>
          <p:cNvSpPr/>
          <p:nvPr/>
        </p:nvSpPr>
        <p:spPr>
          <a:xfrm>
            <a:off x="12223650" y="3201408"/>
            <a:ext cx="2265670" cy="0"/>
          </a:xfrm>
          <a:prstGeom prst="line">
            <a:avLst/>
          </a:prstGeom>
          <a:ln w="85725" cap="flat">
            <a:solidFill>
              <a:srgbClr val="145B03"/>
            </a:solidFill>
            <a:prstDash val="solid"/>
            <a:headEnd type="none" w="sm" len="sm"/>
            <a:tailEnd type="triangle" w="lg" len="med"/>
          </a:ln>
        </p:spPr>
      </p:sp>
      <p:sp>
        <p:nvSpPr>
          <p:cNvPr id="32" name="AutoShape 32"/>
          <p:cNvSpPr/>
          <p:nvPr/>
        </p:nvSpPr>
        <p:spPr>
          <a:xfrm>
            <a:off x="15694720" y="4377708"/>
            <a:ext cx="38095" cy="1504047"/>
          </a:xfrm>
          <a:prstGeom prst="line">
            <a:avLst/>
          </a:prstGeom>
          <a:ln w="85725" cap="flat">
            <a:solidFill>
              <a:srgbClr val="145B03"/>
            </a:solidFill>
            <a:prstDash val="solid"/>
            <a:headEnd type="none" w="sm" len="sm"/>
            <a:tailEnd type="triangle" w="lg" len="med"/>
          </a:ln>
        </p:spPr>
      </p:sp>
      <p:sp>
        <p:nvSpPr>
          <p:cNvPr id="33" name="AutoShape 33"/>
          <p:cNvSpPr/>
          <p:nvPr/>
        </p:nvSpPr>
        <p:spPr>
          <a:xfrm flipH="1">
            <a:off x="12223650" y="6819426"/>
            <a:ext cx="2265670" cy="0"/>
          </a:xfrm>
          <a:prstGeom prst="line">
            <a:avLst/>
          </a:prstGeom>
          <a:ln w="85725" cap="flat">
            <a:solidFill>
              <a:srgbClr val="145B03"/>
            </a:solidFill>
            <a:prstDash val="solid"/>
            <a:headEnd type="none" w="sm" len="sm"/>
            <a:tailEnd type="triangle" w="lg" len="med"/>
          </a:ln>
        </p:spPr>
      </p:sp>
      <p:sp>
        <p:nvSpPr>
          <p:cNvPr id="34" name="AutoShape 34"/>
          <p:cNvSpPr/>
          <p:nvPr/>
        </p:nvSpPr>
        <p:spPr>
          <a:xfrm flipH="1">
            <a:off x="7170961" y="6795613"/>
            <a:ext cx="2265670" cy="0"/>
          </a:xfrm>
          <a:prstGeom prst="line">
            <a:avLst/>
          </a:prstGeom>
          <a:ln w="85725" cap="flat">
            <a:solidFill>
              <a:srgbClr val="145B03"/>
            </a:solidFill>
            <a:prstDash val="solid"/>
            <a:headEnd type="none" w="sm" len="sm"/>
            <a:tailEnd type="triangle" w="lg" len="med"/>
          </a:ln>
        </p:spPr>
      </p:sp>
      <p:sp>
        <p:nvSpPr>
          <p:cNvPr id="35" name="TextBox 35"/>
          <p:cNvSpPr txBox="1"/>
          <p:nvPr/>
        </p:nvSpPr>
        <p:spPr>
          <a:xfrm>
            <a:off x="6675935" y="2660939"/>
            <a:ext cx="13289746" cy="372745"/>
          </a:xfrm>
          <a:prstGeom prst="rect">
            <a:avLst/>
          </a:prstGeom>
        </p:spPr>
        <p:txBody>
          <a:bodyPr lIns="0" tIns="0" rIns="0" bIns="0" rtlCol="0" anchor="t">
            <a:spAutoFit/>
          </a:bodyPr>
          <a:lstStyle/>
          <a:p>
            <a:pPr algn="ctr">
              <a:lnSpc>
                <a:spcPts val="3079"/>
              </a:lnSpc>
              <a:spcBef>
                <a:spcPct val="0"/>
              </a:spcBef>
            </a:pPr>
            <a:r>
              <a:rPr lang="en-US" sz="2199" b="1">
                <a:solidFill>
                  <a:srgbClr val="145B03"/>
                </a:solidFill>
                <a:latin typeface="Canva Sans Bold"/>
                <a:ea typeface="Canva Sans Bold"/>
                <a:cs typeface="Canva Sans Bold"/>
                <a:sym typeface="Canva Sans Bold"/>
              </a:rPr>
              <a:t>RAW AUDIO</a:t>
            </a:r>
          </a:p>
        </p:txBody>
      </p:sp>
      <p:sp>
        <p:nvSpPr>
          <p:cNvPr id="36" name="TextBox 36"/>
          <p:cNvSpPr txBox="1"/>
          <p:nvPr/>
        </p:nvSpPr>
        <p:spPr>
          <a:xfrm rot="5336002">
            <a:off x="8582677" y="4765145"/>
            <a:ext cx="13289746" cy="763270"/>
          </a:xfrm>
          <a:prstGeom prst="rect">
            <a:avLst/>
          </a:prstGeom>
        </p:spPr>
        <p:txBody>
          <a:bodyPr lIns="0" tIns="0" rIns="0" bIns="0" rtlCol="0" anchor="t">
            <a:spAutoFit/>
          </a:bodyPr>
          <a:lstStyle/>
          <a:p>
            <a:pPr algn="ctr">
              <a:lnSpc>
                <a:spcPts val="3079"/>
              </a:lnSpc>
            </a:pPr>
            <a:r>
              <a:rPr lang="en-US" sz="2199" b="1">
                <a:solidFill>
                  <a:srgbClr val="145B03"/>
                </a:solidFill>
                <a:latin typeface="Canva Sans Bold"/>
                <a:ea typeface="Canva Sans Bold"/>
                <a:cs typeface="Canva Sans Bold"/>
                <a:sym typeface="Canva Sans Bold"/>
              </a:rPr>
              <a:t>CLEANED</a:t>
            </a:r>
          </a:p>
          <a:p>
            <a:pPr algn="ctr">
              <a:lnSpc>
                <a:spcPts val="3079"/>
              </a:lnSpc>
              <a:spcBef>
                <a:spcPct val="0"/>
              </a:spcBef>
            </a:pPr>
            <a:r>
              <a:rPr lang="en-US" sz="2199" b="1">
                <a:solidFill>
                  <a:srgbClr val="145B03"/>
                </a:solidFill>
                <a:latin typeface="Canva Sans Bold"/>
                <a:ea typeface="Canva Sans Bold"/>
                <a:cs typeface="Canva Sans Bold"/>
                <a:sym typeface="Canva Sans Bold"/>
              </a:rPr>
              <a:t> AUDIO</a:t>
            </a:r>
          </a:p>
        </p:txBody>
      </p:sp>
      <p:sp>
        <p:nvSpPr>
          <p:cNvPr id="37" name="TextBox 37"/>
          <p:cNvSpPr txBox="1"/>
          <p:nvPr/>
        </p:nvSpPr>
        <p:spPr>
          <a:xfrm>
            <a:off x="6675935" y="6252696"/>
            <a:ext cx="13289746" cy="372745"/>
          </a:xfrm>
          <a:prstGeom prst="rect">
            <a:avLst/>
          </a:prstGeom>
        </p:spPr>
        <p:txBody>
          <a:bodyPr lIns="0" tIns="0" rIns="0" bIns="0" rtlCol="0" anchor="t">
            <a:spAutoFit/>
          </a:bodyPr>
          <a:lstStyle/>
          <a:p>
            <a:pPr algn="ctr">
              <a:lnSpc>
                <a:spcPts val="3079"/>
              </a:lnSpc>
              <a:spcBef>
                <a:spcPct val="0"/>
              </a:spcBef>
            </a:pPr>
            <a:r>
              <a:rPr lang="en-US" sz="2199" b="1">
                <a:solidFill>
                  <a:srgbClr val="145B03"/>
                </a:solidFill>
                <a:latin typeface="Canva Sans Bold"/>
                <a:ea typeface="Canva Sans Bold"/>
                <a:cs typeface="Canva Sans Bold"/>
                <a:sym typeface="Canva Sans Bold"/>
              </a:rPr>
              <a:t>FEATURES</a:t>
            </a:r>
          </a:p>
        </p:txBody>
      </p:sp>
      <p:sp>
        <p:nvSpPr>
          <p:cNvPr id="38" name="TextBox 38"/>
          <p:cNvSpPr txBox="1"/>
          <p:nvPr/>
        </p:nvSpPr>
        <p:spPr>
          <a:xfrm>
            <a:off x="1638443" y="6252696"/>
            <a:ext cx="13289746" cy="372745"/>
          </a:xfrm>
          <a:prstGeom prst="rect">
            <a:avLst/>
          </a:prstGeom>
        </p:spPr>
        <p:txBody>
          <a:bodyPr lIns="0" tIns="0" rIns="0" bIns="0" rtlCol="0" anchor="t">
            <a:spAutoFit/>
          </a:bodyPr>
          <a:lstStyle/>
          <a:p>
            <a:pPr algn="ctr">
              <a:lnSpc>
                <a:spcPts val="3079"/>
              </a:lnSpc>
              <a:spcBef>
                <a:spcPct val="0"/>
              </a:spcBef>
            </a:pPr>
            <a:r>
              <a:rPr lang="en-US" sz="2199" b="1">
                <a:solidFill>
                  <a:srgbClr val="145B03"/>
                </a:solidFill>
                <a:latin typeface="Canva Sans Bold"/>
                <a:ea typeface="Canva Sans Bold"/>
                <a:cs typeface="Canva Sans Bold"/>
                <a:sym typeface="Canva Sans Bold"/>
              </a:rPr>
              <a:t>ANIMAL TYPE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8" name="laser.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cstate="print"/>
            <a:stretch>
              <a:fillRect l="-55026" t="-4651" r="-18243" b="-62457"/>
            </a:stretch>
          </a:blipFill>
        </p:spPr>
      </p:sp>
      <p:grpSp>
        <p:nvGrpSpPr>
          <p:cNvPr id="3" name="Group 3"/>
          <p:cNvGrpSpPr/>
          <p:nvPr/>
        </p:nvGrpSpPr>
        <p:grpSpPr>
          <a:xfrm>
            <a:off x="3814960" y="295201"/>
            <a:ext cx="13444340" cy="9696598"/>
            <a:chOff x="0" y="0"/>
            <a:chExt cx="3500180" cy="2553837"/>
          </a:xfrm>
        </p:grpSpPr>
        <p:sp>
          <p:nvSpPr>
            <p:cNvPr id="4" name="Freeform 4"/>
            <p:cNvSpPr/>
            <p:nvPr/>
          </p:nvSpPr>
          <p:spPr>
            <a:xfrm>
              <a:off x="0" y="0"/>
              <a:ext cx="3500180" cy="2553837"/>
            </a:xfrm>
            <a:custGeom>
              <a:avLst/>
              <a:gdLst/>
              <a:ahLst/>
              <a:cxnLst/>
              <a:rect l="l" t="t" r="r" b="b"/>
              <a:pathLst>
                <a:path w="3500180" h="2553837">
                  <a:moveTo>
                    <a:pt x="15729" y="0"/>
                  </a:moveTo>
                  <a:lnTo>
                    <a:pt x="3484451" y="0"/>
                  </a:lnTo>
                  <a:cubicBezTo>
                    <a:pt x="3488623" y="0"/>
                    <a:pt x="3492624" y="1657"/>
                    <a:pt x="3495573" y="4607"/>
                  </a:cubicBezTo>
                  <a:cubicBezTo>
                    <a:pt x="3498523" y="7557"/>
                    <a:pt x="3500180" y="11557"/>
                    <a:pt x="3500180" y="15729"/>
                  </a:cubicBezTo>
                  <a:lnTo>
                    <a:pt x="3500180" y="2538108"/>
                  </a:lnTo>
                  <a:cubicBezTo>
                    <a:pt x="3500180" y="2542279"/>
                    <a:pt x="3498523" y="2546280"/>
                    <a:pt x="3495573" y="2549230"/>
                  </a:cubicBezTo>
                  <a:cubicBezTo>
                    <a:pt x="3492624" y="2552179"/>
                    <a:pt x="3488623" y="2553837"/>
                    <a:pt x="3484451" y="2553837"/>
                  </a:cubicBezTo>
                  <a:lnTo>
                    <a:pt x="15729" y="2553837"/>
                  </a:lnTo>
                  <a:cubicBezTo>
                    <a:pt x="7042" y="2553837"/>
                    <a:pt x="0" y="2546795"/>
                    <a:pt x="0" y="2538108"/>
                  </a:cubicBezTo>
                  <a:lnTo>
                    <a:pt x="0" y="15729"/>
                  </a:lnTo>
                  <a:cubicBezTo>
                    <a:pt x="0" y="11557"/>
                    <a:pt x="1657" y="7557"/>
                    <a:pt x="4607" y="4607"/>
                  </a:cubicBezTo>
                  <a:cubicBezTo>
                    <a:pt x="7557" y="1657"/>
                    <a:pt x="11557" y="0"/>
                    <a:pt x="15729" y="0"/>
                  </a:cubicBezTo>
                  <a:close/>
                </a:path>
              </a:pathLst>
            </a:custGeom>
            <a:solidFill>
              <a:srgbClr val="FFFFFF"/>
            </a:solidFill>
            <a:ln w="85725" cap="rnd">
              <a:solidFill>
                <a:srgbClr val="000000"/>
              </a:solidFill>
              <a:prstDash val="solid"/>
              <a:round/>
            </a:ln>
          </p:spPr>
        </p:sp>
        <p:sp>
          <p:nvSpPr>
            <p:cNvPr id="5" name="TextBox 5"/>
            <p:cNvSpPr txBox="1"/>
            <p:nvPr/>
          </p:nvSpPr>
          <p:spPr>
            <a:xfrm>
              <a:off x="0" y="-38100"/>
              <a:ext cx="3500180" cy="2591937"/>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sp>
        <p:nvSpPr>
          <p:cNvPr id="6" name="Freeform 6"/>
          <p:cNvSpPr/>
          <p:nvPr/>
        </p:nvSpPr>
        <p:spPr>
          <a:xfrm>
            <a:off x="14216098" y="428592"/>
            <a:ext cx="3797274" cy="3929090"/>
          </a:xfrm>
          <a:custGeom>
            <a:avLst/>
            <a:gdLst/>
            <a:ahLst/>
            <a:cxnLst/>
            <a:rect l="l" t="t" r="r" b="b"/>
            <a:pathLst>
              <a:path w="4725968" h="4371520">
                <a:moveTo>
                  <a:pt x="0" y="0"/>
                </a:moveTo>
                <a:lnTo>
                  <a:pt x="4725969" y="0"/>
                </a:lnTo>
                <a:lnTo>
                  <a:pt x="4725969" y="4371520"/>
                </a:lnTo>
                <a:lnTo>
                  <a:pt x="0" y="4371520"/>
                </a:lnTo>
                <a:lnTo>
                  <a:pt x="0" y="0"/>
                </a:lnTo>
                <a:close/>
              </a:path>
            </a:pathLst>
          </a:custGeom>
          <a:blipFill>
            <a:blip r:embed="rId4"/>
            <a:stretch>
              <a:fillRect/>
            </a:stretch>
          </a:blipFill>
        </p:spPr>
      </p:sp>
      <p:sp>
        <p:nvSpPr>
          <p:cNvPr id="7" name="Freeform 7"/>
          <p:cNvSpPr/>
          <p:nvPr/>
        </p:nvSpPr>
        <p:spPr>
          <a:xfrm>
            <a:off x="2000200" y="8705940"/>
            <a:ext cx="4241869" cy="1581060"/>
          </a:xfrm>
          <a:custGeom>
            <a:avLst/>
            <a:gdLst/>
            <a:ahLst/>
            <a:cxnLst/>
            <a:rect l="l" t="t" r="r" b="b"/>
            <a:pathLst>
              <a:path w="4241869" h="1581060">
                <a:moveTo>
                  <a:pt x="0" y="0"/>
                </a:moveTo>
                <a:lnTo>
                  <a:pt x="4241869" y="0"/>
                </a:lnTo>
                <a:lnTo>
                  <a:pt x="4241869"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flipH="1">
            <a:off x="0" y="3904950"/>
            <a:ext cx="5400083" cy="6382050"/>
          </a:xfrm>
          <a:custGeom>
            <a:avLst/>
            <a:gdLst/>
            <a:ahLst/>
            <a:cxnLst/>
            <a:rect l="l" t="t" r="r" b="b"/>
            <a:pathLst>
              <a:path w="6543155" h="6739204">
                <a:moveTo>
                  <a:pt x="6543155" y="0"/>
                </a:moveTo>
                <a:lnTo>
                  <a:pt x="0" y="0"/>
                </a:lnTo>
                <a:lnTo>
                  <a:pt x="0" y="6739204"/>
                </a:lnTo>
                <a:lnTo>
                  <a:pt x="6543155" y="6739204"/>
                </a:lnTo>
                <a:lnTo>
                  <a:pt x="6543155"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3787470"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5116652" y="2525406"/>
            <a:ext cx="2430530" cy="1551984"/>
            <a:chOff x="0" y="0"/>
            <a:chExt cx="640140" cy="408753"/>
          </a:xfrm>
        </p:grpSpPr>
        <p:sp>
          <p:nvSpPr>
            <p:cNvPr id="11" name="Freeform 11"/>
            <p:cNvSpPr/>
            <p:nvPr/>
          </p:nvSpPr>
          <p:spPr>
            <a:xfrm>
              <a:off x="0" y="0"/>
              <a:ext cx="640140" cy="408753"/>
            </a:xfrm>
            <a:custGeom>
              <a:avLst/>
              <a:gdLst/>
              <a:ahLst/>
              <a:cxnLst/>
              <a:rect l="l" t="t" r="r" b="b"/>
              <a:pathLst>
                <a:path w="640140" h="408753">
                  <a:moveTo>
                    <a:pt x="0" y="0"/>
                  </a:moveTo>
                  <a:lnTo>
                    <a:pt x="640140" y="0"/>
                  </a:lnTo>
                  <a:lnTo>
                    <a:pt x="640140" y="408753"/>
                  </a:lnTo>
                  <a:lnTo>
                    <a:pt x="0" y="408753"/>
                  </a:lnTo>
                  <a:close/>
                </a:path>
              </a:pathLst>
            </a:custGeom>
            <a:solidFill>
              <a:srgbClr val="BEE8E9"/>
            </a:solidFill>
          </p:spPr>
        </p:sp>
        <p:sp>
          <p:nvSpPr>
            <p:cNvPr id="12" name="TextBox 12"/>
            <p:cNvSpPr txBox="1"/>
            <p:nvPr/>
          </p:nvSpPr>
          <p:spPr>
            <a:xfrm>
              <a:off x="0" y="-38100"/>
              <a:ext cx="640140" cy="446853"/>
            </a:xfrm>
            <a:prstGeom prst="rect">
              <a:avLst/>
            </a:prstGeom>
          </p:spPr>
          <p:txBody>
            <a:bodyPr lIns="50800" tIns="50800" rIns="50800" bIns="50800" rtlCol="0" anchor="ctr"/>
            <a:lstStyle/>
            <a:p>
              <a:pPr algn="ctr">
                <a:lnSpc>
                  <a:spcPts val="3079"/>
                </a:lnSpc>
              </a:pPr>
              <a:r>
                <a:rPr lang="en-US" sz="2199" b="1">
                  <a:solidFill>
                    <a:srgbClr val="145B03"/>
                  </a:solidFill>
                  <a:latin typeface="Canva Sans Bold"/>
                  <a:ea typeface="Canva Sans Bold"/>
                  <a:cs typeface="Canva Sans Bold"/>
                  <a:sym typeface="Canva Sans Bold"/>
                </a:rPr>
                <a:t>USER</a:t>
              </a:r>
            </a:p>
          </p:txBody>
        </p:sp>
      </p:grpSp>
      <p:grpSp>
        <p:nvGrpSpPr>
          <p:cNvPr id="13" name="Group 13"/>
          <p:cNvGrpSpPr/>
          <p:nvPr/>
        </p:nvGrpSpPr>
        <p:grpSpPr>
          <a:xfrm>
            <a:off x="11928027" y="6906579"/>
            <a:ext cx="2861768" cy="1735498"/>
            <a:chOff x="0" y="0"/>
            <a:chExt cx="753717" cy="457086"/>
          </a:xfrm>
        </p:grpSpPr>
        <p:sp>
          <p:nvSpPr>
            <p:cNvPr id="14" name="Freeform 14"/>
            <p:cNvSpPr/>
            <p:nvPr/>
          </p:nvSpPr>
          <p:spPr>
            <a:xfrm>
              <a:off x="0" y="0"/>
              <a:ext cx="753717" cy="457086"/>
            </a:xfrm>
            <a:custGeom>
              <a:avLst/>
              <a:gdLst/>
              <a:ahLst/>
              <a:cxnLst/>
              <a:rect l="l" t="t" r="r" b="b"/>
              <a:pathLst>
                <a:path w="753717" h="457086">
                  <a:moveTo>
                    <a:pt x="0" y="0"/>
                  </a:moveTo>
                  <a:lnTo>
                    <a:pt x="753717" y="0"/>
                  </a:lnTo>
                  <a:lnTo>
                    <a:pt x="753717" y="457086"/>
                  </a:lnTo>
                  <a:lnTo>
                    <a:pt x="0" y="457086"/>
                  </a:lnTo>
                  <a:close/>
                </a:path>
              </a:pathLst>
            </a:custGeom>
            <a:solidFill>
              <a:srgbClr val="BEE8E9"/>
            </a:solidFill>
          </p:spPr>
        </p:sp>
        <p:sp>
          <p:nvSpPr>
            <p:cNvPr id="15" name="TextBox 15"/>
            <p:cNvSpPr txBox="1"/>
            <p:nvPr/>
          </p:nvSpPr>
          <p:spPr>
            <a:xfrm>
              <a:off x="0" y="-38100"/>
              <a:ext cx="753717" cy="495186"/>
            </a:xfrm>
            <a:prstGeom prst="rect">
              <a:avLst/>
            </a:prstGeom>
          </p:spPr>
          <p:txBody>
            <a:bodyPr lIns="50800" tIns="50800" rIns="50800" bIns="50800" rtlCol="0" anchor="ctr"/>
            <a:lstStyle/>
            <a:p>
              <a:pPr algn="ctr">
                <a:lnSpc>
                  <a:spcPts val="3079"/>
                </a:lnSpc>
              </a:pPr>
              <a:r>
                <a:rPr lang="en-US" sz="2199" b="1">
                  <a:solidFill>
                    <a:srgbClr val="145B03"/>
                  </a:solidFill>
                  <a:latin typeface="Canva Sans Bold"/>
                  <a:ea typeface="Canva Sans Bold"/>
                  <a:cs typeface="Canva Sans Bold"/>
                  <a:sym typeface="Canva Sans Bold"/>
                </a:rPr>
                <a:t>DISPLAY RESULT </a:t>
              </a:r>
            </a:p>
          </p:txBody>
        </p:sp>
      </p:grpSp>
      <p:grpSp>
        <p:nvGrpSpPr>
          <p:cNvPr id="16" name="Group 16"/>
          <p:cNvGrpSpPr/>
          <p:nvPr/>
        </p:nvGrpSpPr>
        <p:grpSpPr>
          <a:xfrm>
            <a:off x="11411064" y="2044158"/>
            <a:ext cx="3378731" cy="2352601"/>
            <a:chOff x="0" y="0"/>
            <a:chExt cx="889871" cy="619615"/>
          </a:xfrm>
        </p:grpSpPr>
        <p:sp>
          <p:nvSpPr>
            <p:cNvPr id="17" name="Freeform 17"/>
            <p:cNvSpPr/>
            <p:nvPr/>
          </p:nvSpPr>
          <p:spPr>
            <a:xfrm>
              <a:off x="0" y="0"/>
              <a:ext cx="889871" cy="619615"/>
            </a:xfrm>
            <a:custGeom>
              <a:avLst/>
              <a:gdLst/>
              <a:ahLst/>
              <a:cxnLst/>
              <a:rect l="l" t="t" r="r" b="b"/>
              <a:pathLst>
                <a:path w="889871" h="619615">
                  <a:moveTo>
                    <a:pt x="444936" y="0"/>
                  </a:moveTo>
                  <a:cubicBezTo>
                    <a:pt x="199205" y="0"/>
                    <a:pt x="0" y="138706"/>
                    <a:pt x="0" y="309808"/>
                  </a:cubicBezTo>
                  <a:cubicBezTo>
                    <a:pt x="0" y="480909"/>
                    <a:pt x="199205" y="619615"/>
                    <a:pt x="444936" y="619615"/>
                  </a:cubicBezTo>
                  <a:cubicBezTo>
                    <a:pt x="690667" y="619615"/>
                    <a:pt x="889871" y="480909"/>
                    <a:pt x="889871" y="309808"/>
                  </a:cubicBezTo>
                  <a:cubicBezTo>
                    <a:pt x="889871" y="138706"/>
                    <a:pt x="690667" y="0"/>
                    <a:pt x="444936" y="0"/>
                  </a:cubicBezTo>
                  <a:close/>
                </a:path>
              </a:pathLst>
            </a:custGeom>
            <a:solidFill>
              <a:srgbClr val="BEE8E9"/>
            </a:solidFill>
          </p:spPr>
        </p:sp>
        <p:sp>
          <p:nvSpPr>
            <p:cNvPr id="18" name="TextBox 18"/>
            <p:cNvSpPr txBox="1"/>
            <p:nvPr/>
          </p:nvSpPr>
          <p:spPr>
            <a:xfrm>
              <a:off x="83425" y="19989"/>
              <a:ext cx="723021" cy="541537"/>
            </a:xfrm>
            <a:prstGeom prst="rect">
              <a:avLst/>
            </a:prstGeom>
          </p:spPr>
          <p:txBody>
            <a:bodyPr lIns="50800" tIns="50800" rIns="50800" bIns="50800" rtlCol="0" anchor="ctr"/>
            <a:lstStyle/>
            <a:p>
              <a:pPr algn="ctr">
                <a:lnSpc>
                  <a:spcPts val="3079"/>
                </a:lnSpc>
              </a:pPr>
              <a:r>
                <a:rPr lang="en-US" sz="2199" b="1">
                  <a:solidFill>
                    <a:srgbClr val="145B03"/>
                  </a:solidFill>
                  <a:latin typeface="Canva Sans Bold"/>
                  <a:ea typeface="Canva Sans Bold"/>
                  <a:cs typeface="Canva Sans Bold"/>
                  <a:sym typeface="Canva Sans Bold"/>
                </a:rPr>
                <a:t>STREAMLIT WEB INTERFACE(AUDIO CLASSIFIER)</a:t>
              </a:r>
            </a:p>
          </p:txBody>
        </p:sp>
      </p:grpSp>
      <p:sp>
        <p:nvSpPr>
          <p:cNvPr id="19" name="AutoShape 19"/>
          <p:cNvSpPr/>
          <p:nvPr/>
        </p:nvSpPr>
        <p:spPr>
          <a:xfrm>
            <a:off x="7547182" y="3220458"/>
            <a:ext cx="3863883" cy="0"/>
          </a:xfrm>
          <a:prstGeom prst="line">
            <a:avLst/>
          </a:prstGeom>
          <a:ln w="85725" cap="flat">
            <a:solidFill>
              <a:srgbClr val="145B03"/>
            </a:solidFill>
            <a:prstDash val="solid"/>
            <a:headEnd type="none" w="sm" len="sm"/>
            <a:tailEnd type="triangle" w="lg" len="med"/>
          </a:ln>
        </p:spPr>
      </p:sp>
      <p:sp>
        <p:nvSpPr>
          <p:cNvPr id="20" name="AutoShape 20"/>
          <p:cNvSpPr/>
          <p:nvPr/>
        </p:nvSpPr>
        <p:spPr>
          <a:xfrm>
            <a:off x="13114200" y="4429119"/>
            <a:ext cx="20545" cy="2477459"/>
          </a:xfrm>
          <a:prstGeom prst="line">
            <a:avLst/>
          </a:prstGeom>
          <a:ln w="85725" cap="flat">
            <a:solidFill>
              <a:srgbClr val="145B03"/>
            </a:solidFill>
            <a:prstDash val="solid"/>
            <a:headEnd type="none" w="sm" len="sm"/>
            <a:tailEnd type="triangle" w="lg" len="med"/>
          </a:ln>
        </p:spPr>
      </p:sp>
      <p:sp>
        <p:nvSpPr>
          <p:cNvPr id="21" name="TextBox 21"/>
          <p:cNvSpPr txBox="1"/>
          <p:nvPr/>
        </p:nvSpPr>
        <p:spPr>
          <a:xfrm>
            <a:off x="0" y="3968727"/>
            <a:ext cx="3897653" cy="916020"/>
          </a:xfrm>
          <a:prstGeom prst="rect">
            <a:avLst/>
          </a:prstGeom>
        </p:spPr>
        <p:txBody>
          <a:bodyPr lIns="0" tIns="0" rIns="0" bIns="0" rtlCol="0" anchor="t">
            <a:spAutoFit/>
          </a:bodyPr>
          <a:lstStyle/>
          <a:p>
            <a:pPr algn="ctr">
              <a:lnSpc>
                <a:spcPts val="7662"/>
              </a:lnSpc>
            </a:pPr>
            <a:r>
              <a:rPr lang="en-US" sz="5472" b="1" dirty="0">
                <a:solidFill>
                  <a:srgbClr val="145B03"/>
                </a:solidFill>
                <a:latin typeface="Roboto Bold"/>
                <a:ea typeface="Roboto Bold"/>
                <a:cs typeface="Roboto Bold"/>
                <a:sym typeface="Roboto Bold"/>
              </a:rPr>
              <a:t> </a:t>
            </a:r>
          </a:p>
        </p:txBody>
      </p:sp>
      <p:sp>
        <p:nvSpPr>
          <p:cNvPr id="22" name="TextBox 22"/>
          <p:cNvSpPr txBox="1"/>
          <p:nvPr/>
        </p:nvSpPr>
        <p:spPr>
          <a:xfrm>
            <a:off x="2791757" y="2658684"/>
            <a:ext cx="13289746" cy="372745"/>
          </a:xfrm>
          <a:prstGeom prst="rect">
            <a:avLst/>
          </a:prstGeom>
        </p:spPr>
        <p:txBody>
          <a:bodyPr lIns="0" tIns="0" rIns="0" bIns="0" rtlCol="0" anchor="t">
            <a:spAutoFit/>
          </a:bodyPr>
          <a:lstStyle/>
          <a:p>
            <a:pPr algn="ctr">
              <a:lnSpc>
                <a:spcPts val="3079"/>
              </a:lnSpc>
              <a:spcBef>
                <a:spcPct val="0"/>
              </a:spcBef>
            </a:pPr>
            <a:r>
              <a:rPr lang="en-US" sz="2199" b="1">
                <a:solidFill>
                  <a:srgbClr val="2F5A2D"/>
                </a:solidFill>
                <a:latin typeface="Canva Sans Bold"/>
                <a:ea typeface="Canva Sans Bold"/>
                <a:cs typeface="Canva Sans Bold"/>
                <a:sym typeface="Canva Sans Bold"/>
              </a:rPr>
              <a:t>UPLOAD AUDIO</a:t>
            </a:r>
          </a:p>
        </p:txBody>
      </p:sp>
      <p:sp>
        <p:nvSpPr>
          <p:cNvPr id="23" name="TextBox 23"/>
          <p:cNvSpPr txBox="1"/>
          <p:nvPr/>
        </p:nvSpPr>
        <p:spPr>
          <a:xfrm>
            <a:off x="3671392" y="737961"/>
            <a:ext cx="13180912" cy="1296124"/>
          </a:xfrm>
          <a:prstGeom prst="rect">
            <a:avLst/>
          </a:prstGeom>
        </p:spPr>
        <p:txBody>
          <a:bodyPr wrap="square" lIns="0" tIns="0" rIns="0" bIns="0" rtlCol="0" anchor="t">
            <a:spAutoFit/>
          </a:bodyPr>
          <a:lstStyle/>
          <a:p>
            <a:pPr algn="ctr">
              <a:lnSpc>
                <a:spcPts val="5179"/>
              </a:lnSpc>
              <a:spcBef>
                <a:spcPct val="0"/>
              </a:spcBef>
            </a:pPr>
            <a:r>
              <a:rPr lang="en-US" sz="3699" b="1" dirty="0">
                <a:solidFill>
                  <a:srgbClr val="145B03"/>
                </a:solidFill>
                <a:latin typeface="Roboto" panose="02000000000000000000" pitchFamily="2" charset="0"/>
                <a:ea typeface="Roboto" panose="02000000000000000000" pitchFamily="2" charset="0"/>
                <a:cs typeface="Roboto" panose="02000000000000000000" pitchFamily="2" charset="0"/>
                <a:sym typeface="Canva Sans Bold"/>
              </a:rPr>
              <a:t>    </a:t>
            </a:r>
            <a:r>
              <a:rPr lang="en-US" sz="4000" b="1" dirty="0">
                <a:solidFill>
                  <a:srgbClr val="145B03"/>
                </a:solidFill>
                <a:latin typeface="Roboto" panose="02000000000000000000" pitchFamily="2" charset="0"/>
                <a:ea typeface="Roboto" panose="02000000000000000000" pitchFamily="2" charset="0"/>
                <a:cs typeface="Roboto" panose="02000000000000000000" pitchFamily="2" charset="0"/>
                <a:sym typeface="Canva Sans Bold"/>
              </a:rPr>
              <a:t>DFD – DEPLOYMENT OF AUDIO CLASSIFICATION ON</a:t>
            </a:r>
          </a:p>
          <a:p>
            <a:pPr algn="ctr">
              <a:lnSpc>
                <a:spcPts val="5179"/>
              </a:lnSpc>
              <a:spcBef>
                <a:spcPct val="0"/>
              </a:spcBef>
            </a:pPr>
            <a:r>
              <a:rPr lang="en-US" sz="4000" b="1" dirty="0">
                <a:solidFill>
                  <a:srgbClr val="145B03"/>
                </a:solidFill>
                <a:latin typeface="Roboto" panose="02000000000000000000" pitchFamily="2" charset="0"/>
                <a:ea typeface="Roboto" panose="02000000000000000000" pitchFamily="2" charset="0"/>
                <a:cs typeface="Roboto" panose="02000000000000000000" pitchFamily="2" charset="0"/>
                <a:sym typeface="Canva Sans Bold"/>
              </a:rPr>
              <a:t> STREAMLIT </a:t>
            </a:r>
          </a:p>
        </p:txBody>
      </p:sp>
      <p:sp>
        <p:nvSpPr>
          <p:cNvPr id="24" name="TextBox 24"/>
          <p:cNvSpPr txBox="1"/>
          <p:nvPr/>
        </p:nvSpPr>
        <p:spPr>
          <a:xfrm rot="5400000">
            <a:off x="7030549" y="5437335"/>
            <a:ext cx="13289746" cy="372745"/>
          </a:xfrm>
          <a:prstGeom prst="rect">
            <a:avLst/>
          </a:prstGeom>
        </p:spPr>
        <p:txBody>
          <a:bodyPr lIns="0" tIns="0" rIns="0" bIns="0" rtlCol="0" anchor="t">
            <a:spAutoFit/>
          </a:bodyPr>
          <a:lstStyle/>
          <a:p>
            <a:pPr algn="ctr">
              <a:lnSpc>
                <a:spcPts val="3079"/>
              </a:lnSpc>
              <a:spcBef>
                <a:spcPct val="0"/>
              </a:spcBef>
            </a:pPr>
            <a:r>
              <a:rPr lang="en-US" sz="2199" b="1">
                <a:solidFill>
                  <a:srgbClr val="2F5A2D"/>
                </a:solidFill>
                <a:latin typeface="Canva Sans Bold"/>
                <a:ea typeface="Canva Sans Bold"/>
                <a:cs typeface="Canva Sans Bold"/>
                <a:sym typeface="Canva Sans Bold"/>
              </a:rPr>
              <a:t>CLASSIFICATION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9" name="laser.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60144" t="-5574" r="-4830" b="-53535"/>
            </a:stretch>
          </a:blipFill>
        </p:spPr>
      </p:sp>
      <p:sp>
        <p:nvSpPr>
          <p:cNvPr id="3" name="Freeform 3"/>
          <p:cNvSpPr/>
          <p:nvPr/>
        </p:nvSpPr>
        <p:spPr>
          <a:xfrm>
            <a:off x="285687" y="2563250"/>
            <a:ext cx="6900759" cy="7723750"/>
          </a:xfrm>
          <a:custGeom>
            <a:avLst/>
            <a:gdLst/>
            <a:ahLst/>
            <a:cxnLst/>
            <a:rect l="l" t="t" r="r" b="b"/>
            <a:pathLst>
              <a:path w="6975282" h="11601300">
                <a:moveTo>
                  <a:pt x="0" y="0"/>
                </a:moveTo>
                <a:lnTo>
                  <a:pt x="6975282" y="0"/>
                </a:lnTo>
                <a:lnTo>
                  <a:pt x="6975282" y="11601301"/>
                </a:lnTo>
                <a:lnTo>
                  <a:pt x="0" y="11601301"/>
                </a:lnTo>
                <a:lnTo>
                  <a:pt x="0" y="0"/>
                </a:lnTo>
                <a:close/>
              </a:path>
            </a:pathLst>
          </a:custGeom>
          <a:blipFill>
            <a:blip r:embed="rId4"/>
            <a:stretch>
              <a:fillRect/>
            </a:stretch>
          </a:blipFill>
        </p:spPr>
      </p:sp>
      <p:sp>
        <p:nvSpPr>
          <p:cNvPr id="4" name="Freeform 4"/>
          <p:cNvSpPr/>
          <p:nvPr/>
        </p:nvSpPr>
        <p:spPr>
          <a:xfrm>
            <a:off x="-714444" y="0"/>
            <a:ext cx="6602564" cy="10287000"/>
          </a:xfrm>
          <a:custGeom>
            <a:avLst/>
            <a:gdLst/>
            <a:ahLst/>
            <a:cxnLst/>
            <a:rect l="l" t="t" r="r" b="b"/>
            <a:pathLst>
              <a:path w="6975282" h="11601300">
                <a:moveTo>
                  <a:pt x="0" y="0"/>
                </a:moveTo>
                <a:lnTo>
                  <a:pt x="6975282" y="0"/>
                </a:lnTo>
                <a:lnTo>
                  <a:pt x="6975282" y="11601300"/>
                </a:lnTo>
                <a:lnTo>
                  <a:pt x="0" y="11601300"/>
                </a:lnTo>
                <a:lnTo>
                  <a:pt x="0" y="0"/>
                </a:lnTo>
                <a:close/>
              </a:path>
            </a:pathLst>
          </a:custGeom>
          <a:blipFill>
            <a:blip r:embed="rId5" cstate="print"/>
            <a:stretch>
              <a:fillRect/>
            </a:stretch>
          </a:blipFill>
        </p:spPr>
      </p:sp>
      <p:sp>
        <p:nvSpPr>
          <p:cNvPr id="5" name="Freeform 5"/>
          <p:cNvSpPr/>
          <p:nvPr/>
        </p:nvSpPr>
        <p:spPr>
          <a:xfrm>
            <a:off x="2310016" y="258805"/>
            <a:ext cx="15561669" cy="10054506"/>
          </a:xfrm>
          <a:custGeom>
            <a:avLst/>
            <a:gdLst/>
            <a:ahLst/>
            <a:cxnLst/>
            <a:rect l="l" t="t" r="r" b="b"/>
            <a:pathLst>
              <a:path w="15561669" h="10054506">
                <a:moveTo>
                  <a:pt x="0" y="0"/>
                </a:moveTo>
                <a:lnTo>
                  <a:pt x="15561669" y="0"/>
                </a:lnTo>
                <a:lnTo>
                  <a:pt x="15561669" y="10054505"/>
                </a:lnTo>
                <a:lnTo>
                  <a:pt x="0" y="100545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 y="500030"/>
            <a:ext cx="3900608" cy="6000792"/>
          </a:xfrm>
          <a:custGeom>
            <a:avLst/>
            <a:gdLst/>
            <a:ahLst/>
            <a:cxnLst/>
            <a:rect l="l" t="t" r="r" b="b"/>
            <a:pathLst>
              <a:path w="4251604" h="5831377">
                <a:moveTo>
                  <a:pt x="0" y="0"/>
                </a:moveTo>
                <a:lnTo>
                  <a:pt x="4251604" y="0"/>
                </a:lnTo>
                <a:lnTo>
                  <a:pt x="4251604" y="5831377"/>
                </a:lnTo>
                <a:lnTo>
                  <a:pt x="0" y="58313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5493590" y="2370136"/>
            <a:ext cx="741573" cy="822827"/>
          </a:xfrm>
          <a:custGeom>
            <a:avLst/>
            <a:gdLst/>
            <a:ahLst/>
            <a:cxnLst/>
            <a:rect l="l" t="t" r="r" b="b"/>
            <a:pathLst>
              <a:path w="741573" h="822827">
                <a:moveTo>
                  <a:pt x="0" y="0"/>
                </a:moveTo>
                <a:lnTo>
                  <a:pt x="741574" y="0"/>
                </a:lnTo>
                <a:lnTo>
                  <a:pt x="741574" y="822828"/>
                </a:lnTo>
                <a:lnTo>
                  <a:pt x="0" y="822828"/>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p:spPr>
      </p:sp>
      <p:sp>
        <p:nvSpPr>
          <p:cNvPr id="8" name="Freeform 8"/>
          <p:cNvSpPr/>
          <p:nvPr/>
        </p:nvSpPr>
        <p:spPr>
          <a:xfrm flipH="1">
            <a:off x="9349277" y="2188739"/>
            <a:ext cx="741573" cy="822827"/>
          </a:xfrm>
          <a:custGeom>
            <a:avLst/>
            <a:gdLst/>
            <a:ahLst/>
            <a:cxnLst/>
            <a:rect l="l" t="t" r="r" b="b"/>
            <a:pathLst>
              <a:path w="741573" h="822827">
                <a:moveTo>
                  <a:pt x="741574" y="0"/>
                </a:moveTo>
                <a:lnTo>
                  <a:pt x="0" y="0"/>
                </a:lnTo>
                <a:lnTo>
                  <a:pt x="0" y="822827"/>
                </a:lnTo>
                <a:lnTo>
                  <a:pt x="741574" y="822827"/>
                </a:lnTo>
                <a:lnTo>
                  <a:pt x="741574" y="0"/>
                </a:lnTo>
                <a:close/>
              </a:path>
            </a:pathLst>
          </a:custGeom>
          <a:blipFill>
            <a:blip r:embed="rId10" cstate="print">
              <a:extLst>
                <a:ext uri="{96DAC541-7B7A-43D3-8B79-37D633B846F1}">
                  <asvg:svgBlip xmlns:asvg="http://schemas.microsoft.com/office/drawing/2016/SVG/main" r:embed="rId11"/>
                </a:ext>
              </a:extLst>
            </a:blip>
            <a:stretch>
              <a:fillRect/>
            </a:stretch>
          </a:blipFill>
        </p:spPr>
      </p:sp>
      <p:sp>
        <p:nvSpPr>
          <p:cNvPr id="9" name="Freeform 9"/>
          <p:cNvSpPr/>
          <p:nvPr/>
        </p:nvSpPr>
        <p:spPr>
          <a:xfrm>
            <a:off x="15775496" y="7344096"/>
            <a:ext cx="2512504" cy="2942904"/>
          </a:xfrm>
          <a:custGeom>
            <a:avLst/>
            <a:gdLst/>
            <a:ahLst/>
            <a:cxnLst/>
            <a:rect l="l" t="t" r="r" b="b"/>
            <a:pathLst>
              <a:path w="2512504" h="2942904">
                <a:moveTo>
                  <a:pt x="0" y="0"/>
                </a:moveTo>
                <a:lnTo>
                  <a:pt x="2512504" y="0"/>
                </a:lnTo>
                <a:lnTo>
                  <a:pt x="2512504" y="2942904"/>
                </a:lnTo>
                <a:lnTo>
                  <a:pt x="0" y="2942904"/>
                </a:lnTo>
                <a:lnTo>
                  <a:pt x="0" y="0"/>
                </a:lnTo>
                <a:close/>
              </a:path>
            </a:pathLst>
          </a:custGeom>
          <a:blipFill>
            <a:blip r:embed="rId12" cstate="print"/>
            <a:stretch>
              <a:fillRect/>
            </a:stretch>
          </a:blipFill>
        </p:spPr>
      </p:sp>
      <p:sp>
        <p:nvSpPr>
          <p:cNvPr id="10" name="TextBox 10"/>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11" name="TextBox 11"/>
          <p:cNvSpPr txBox="1"/>
          <p:nvPr/>
        </p:nvSpPr>
        <p:spPr>
          <a:xfrm>
            <a:off x="4569353" y="2651742"/>
            <a:ext cx="11435793" cy="6581930"/>
          </a:xfrm>
          <a:prstGeom prst="rect">
            <a:avLst/>
          </a:prstGeom>
        </p:spPr>
        <p:txBody>
          <a:bodyPr lIns="0" tIns="0" rIns="0" bIns="0" rtlCol="0" anchor="t">
            <a:spAutoFit/>
          </a:bodyPr>
          <a:lstStyle/>
          <a:p>
            <a:pPr marL="457200" indent="-457200" algn="just">
              <a:lnSpc>
                <a:spcPts val="4759"/>
              </a:lnSpc>
              <a:spcBef>
                <a:spcPct val="0"/>
              </a:spcBef>
              <a:buFont typeface="Wingdings" panose="05000000000000000000" pitchFamily="2" charset="2"/>
              <a:buChar char="Ø"/>
            </a:pPr>
            <a:r>
              <a:rPr lang="en-US" sz="3399" b="1" dirty="0">
                <a:solidFill>
                  <a:srgbClr val="317A41"/>
                </a:solidFill>
                <a:latin typeface="Roboto Bold"/>
                <a:ea typeface="Roboto Bold"/>
                <a:cs typeface="Roboto Bold"/>
                <a:sym typeface="Roboto Bold"/>
              </a:rPr>
              <a:t>Animal Emotion Recognition</a:t>
            </a:r>
          </a:p>
          <a:p>
            <a:pPr marL="285750" indent="-285750" algn="just">
              <a:lnSpc>
                <a:spcPts val="4759"/>
              </a:lnSpc>
              <a:spcBef>
                <a:spcPct val="0"/>
              </a:spcBef>
              <a:buFont typeface="Wingdings" panose="05000000000000000000" pitchFamily="2" charset="2"/>
              <a:buChar char="Ø"/>
            </a:pPr>
            <a:endParaRPr lang="en-IN" dirty="0"/>
          </a:p>
          <a:p>
            <a:pPr marL="457200" indent="-457200" algn="just">
              <a:lnSpc>
                <a:spcPts val="4759"/>
              </a:lnSpc>
              <a:spcBef>
                <a:spcPct val="0"/>
              </a:spcBef>
              <a:buFont typeface="Wingdings" panose="05000000000000000000" pitchFamily="2" charset="2"/>
              <a:buChar char="Ø"/>
            </a:pPr>
            <a:r>
              <a:rPr lang="en-US" sz="3399" b="1" dirty="0">
                <a:solidFill>
                  <a:srgbClr val="317A41"/>
                </a:solidFill>
                <a:latin typeface="Roboto Bold"/>
                <a:ea typeface="Roboto Bold"/>
                <a:cs typeface="Roboto Bold"/>
                <a:sym typeface="Roboto Bold"/>
              </a:rPr>
              <a:t>Image Recognition</a:t>
            </a:r>
          </a:p>
          <a:p>
            <a:pPr marL="285750" indent="-285750" algn="just">
              <a:lnSpc>
                <a:spcPts val="4759"/>
              </a:lnSpc>
              <a:spcBef>
                <a:spcPct val="0"/>
              </a:spcBef>
              <a:buFont typeface="Wingdings" panose="05000000000000000000" pitchFamily="2" charset="2"/>
              <a:buChar char="Ø"/>
            </a:pPr>
            <a:endParaRPr dirty="0"/>
          </a:p>
          <a:p>
            <a:pPr marL="457200" indent="-457200" algn="just">
              <a:lnSpc>
                <a:spcPts val="4759"/>
              </a:lnSpc>
              <a:spcBef>
                <a:spcPct val="0"/>
              </a:spcBef>
              <a:buFont typeface="Wingdings" panose="05000000000000000000" pitchFamily="2" charset="2"/>
              <a:buChar char="Ø"/>
            </a:pPr>
            <a:r>
              <a:rPr lang="en-US" sz="3399" b="1" dirty="0">
                <a:solidFill>
                  <a:srgbClr val="317A41"/>
                </a:solidFill>
                <a:latin typeface="Roboto Bold"/>
                <a:ea typeface="Roboto Bold"/>
                <a:cs typeface="Roboto Bold"/>
                <a:sym typeface="Roboto Bold"/>
              </a:rPr>
              <a:t>AI-Powered Animal Translator Apps</a:t>
            </a:r>
          </a:p>
          <a:p>
            <a:pPr marL="285750" indent="-285750" algn="just">
              <a:lnSpc>
                <a:spcPts val="4759"/>
              </a:lnSpc>
              <a:spcBef>
                <a:spcPct val="0"/>
              </a:spcBef>
              <a:buFont typeface="Wingdings" panose="05000000000000000000" pitchFamily="2" charset="2"/>
              <a:buChar char="Ø"/>
            </a:pPr>
            <a:endParaRPr dirty="0"/>
          </a:p>
          <a:p>
            <a:pPr marL="457200" indent="-457200" algn="just">
              <a:lnSpc>
                <a:spcPts val="4759"/>
              </a:lnSpc>
              <a:spcBef>
                <a:spcPct val="0"/>
              </a:spcBef>
              <a:buFont typeface="Wingdings" panose="05000000000000000000" pitchFamily="2" charset="2"/>
              <a:buChar char="Ø"/>
            </a:pPr>
            <a:r>
              <a:rPr lang="en-US" sz="3399" b="1" dirty="0">
                <a:solidFill>
                  <a:srgbClr val="317A41"/>
                </a:solidFill>
                <a:latin typeface="Roboto Bold"/>
                <a:ea typeface="Roboto Bold"/>
                <a:cs typeface="Roboto Bold"/>
                <a:sym typeface="Roboto Bold"/>
              </a:rPr>
              <a:t>Self-Learning Systems </a:t>
            </a:r>
          </a:p>
          <a:p>
            <a:pPr marL="285750" indent="-285750" algn="just">
              <a:lnSpc>
                <a:spcPts val="4638"/>
              </a:lnSpc>
              <a:spcBef>
                <a:spcPct val="0"/>
              </a:spcBef>
              <a:buFont typeface="Wingdings" panose="05000000000000000000" pitchFamily="2" charset="2"/>
              <a:buChar char="Ø"/>
            </a:pPr>
            <a:endParaRPr dirty="0"/>
          </a:p>
          <a:p>
            <a:pPr marL="285750" indent="-285750" algn="just">
              <a:lnSpc>
                <a:spcPts val="4638"/>
              </a:lnSpc>
              <a:spcBef>
                <a:spcPct val="0"/>
              </a:spcBef>
              <a:buFont typeface="Wingdings" panose="05000000000000000000" pitchFamily="2" charset="2"/>
              <a:buChar char="Ø"/>
            </a:pPr>
            <a:endParaRPr dirty="0"/>
          </a:p>
          <a:p>
            <a:pPr algn="just">
              <a:lnSpc>
                <a:spcPts val="4638"/>
              </a:lnSpc>
              <a:spcBef>
                <a:spcPct val="0"/>
              </a:spcBef>
            </a:pPr>
            <a:endParaRPr dirty="0"/>
          </a:p>
          <a:p>
            <a:pPr algn="just">
              <a:lnSpc>
                <a:spcPts val="4638"/>
              </a:lnSpc>
              <a:spcBef>
                <a:spcPct val="0"/>
              </a:spcBef>
            </a:pPr>
            <a:endParaRPr dirty="0"/>
          </a:p>
        </p:txBody>
      </p:sp>
      <p:sp>
        <p:nvSpPr>
          <p:cNvPr id="12" name="TextBox 12"/>
          <p:cNvSpPr txBox="1"/>
          <p:nvPr/>
        </p:nvSpPr>
        <p:spPr>
          <a:xfrm>
            <a:off x="5639333" y="652676"/>
            <a:ext cx="8515588" cy="1433021"/>
          </a:xfrm>
          <a:prstGeom prst="rect">
            <a:avLst/>
          </a:prstGeom>
        </p:spPr>
        <p:txBody>
          <a:bodyPr lIns="0" tIns="0" rIns="0" bIns="0" rtlCol="0" anchor="t">
            <a:spAutoFit/>
          </a:bodyPr>
          <a:lstStyle/>
          <a:p>
            <a:pPr algn="ctr">
              <a:lnSpc>
                <a:spcPts val="12460"/>
              </a:lnSpc>
            </a:pPr>
            <a:r>
              <a:rPr lang="en-US" sz="7200" b="1" dirty="0">
                <a:solidFill>
                  <a:srgbClr val="145B03"/>
                </a:solidFill>
                <a:latin typeface="Roboto" panose="02000000000000000000" pitchFamily="2" charset="0"/>
                <a:ea typeface="Roboto" panose="02000000000000000000" pitchFamily="2" charset="0"/>
                <a:cs typeface="Roboto" panose="02000000000000000000" pitchFamily="2" charset="0"/>
                <a:sym typeface="More Sugar"/>
              </a:rPr>
              <a:t>FUTURE SCOPE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3" name="laser.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46434" t="-6209" r="-3588" b="-38479"/>
            </a:stretch>
          </a:blipFill>
        </p:spPr>
      </p:sp>
      <p:sp>
        <p:nvSpPr>
          <p:cNvPr id="3" name="Freeform 3"/>
          <p:cNvSpPr/>
          <p:nvPr/>
        </p:nvSpPr>
        <p:spPr>
          <a:xfrm>
            <a:off x="2231232" y="210475"/>
            <a:ext cx="15269989" cy="9866049"/>
          </a:xfrm>
          <a:custGeom>
            <a:avLst/>
            <a:gdLst/>
            <a:ahLst/>
            <a:cxnLst/>
            <a:rect l="l" t="t" r="r" b="b"/>
            <a:pathLst>
              <a:path w="15269989" h="9866049">
                <a:moveTo>
                  <a:pt x="0" y="0"/>
                </a:moveTo>
                <a:lnTo>
                  <a:pt x="15269988" y="0"/>
                </a:lnTo>
                <a:lnTo>
                  <a:pt x="15269988" y="9866049"/>
                </a:lnTo>
                <a:lnTo>
                  <a:pt x="0" y="98660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214350"/>
            <a:ext cx="3000332" cy="4857820"/>
          </a:xfrm>
          <a:custGeom>
            <a:avLst/>
            <a:gdLst/>
            <a:ahLst/>
            <a:cxnLst/>
            <a:rect l="l" t="t" r="r" b="b"/>
            <a:pathLst>
              <a:path w="3666854" h="5016839">
                <a:moveTo>
                  <a:pt x="0" y="0"/>
                </a:moveTo>
                <a:lnTo>
                  <a:pt x="3666854" y="0"/>
                </a:lnTo>
                <a:lnTo>
                  <a:pt x="3666854" y="5016840"/>
                </a:lnTo>
                <a:lnTo>
                  <a:pt x="0" y="50168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3757802" y="876300"/>
            <a:ext cx="10376781" cy="1250279"/>
          </a:xfrm>
          <a:prstGeom prst="rect">
            <a:avLst/>
          </a:prstGeom>
        </p:spPr>
        <p:txBody>
          <a:bodyPr lIns="0" tIns="0" rIns="0" bIns="0" rtlCol="0" anchor="t">
            <a:spAutoFit/>
          </a:bodyPr>
          <a:lstStyle/>
          <a:p>
            <a:pPr algn="ctr">
              <a:lnSpc>
                <a:spcPts val="10586"/>
              </a:lnSpc>
              <a:spcBef>
                <a:spcPct val="0"/>
              </a:spcBef>
            </a:pPr>
            <a:r>
              <a:rPr lang="en-US" sz="7200" b="1" dirty="0">
                <a:solidFill>
                  <a:srgbClr val="2F5A2D"/>
                </a:solidFill>
                <a:latin typeface="Roboto" panose="02000000000000000000" pitchFamily="2" charset="0"/>
                <a:ea typeface="Roboto" panose="02000000000000000000" pitchFamily="2" charset="0"/>
                <a:cs typeface="Roboto" panose="02000000000000000000" pitchFamily="2" charset="0"/>
                <a:sym typeface="More Sugar"/>
              </a:rPr>
              <a:t>CONCLUSION</a:t>
            </a:r>
          </a:p>
        </p:txBody>
      </p:sp>
      <p:sp>
        <p:nvSpPr>
          <p:cNvPr id="6" name="TextBox 6"/>
          <p:cNvSpPr txBox="1"/>
          <p:nvPr/>
        </p:nvSpPr>
        <p:spPr>
          <a:xfrm>
            <a:off x="3036324" y="2338220"/>
            <a:ext cx="12806244" cy="4576253"/>
          </a:xfrm>
          <a:prstGeom prst="rect">
            <a:avLst/>
          </a:prstGeom>
        </p:spPr>
        <p:txBody>
          <a:bodyPr lIns="0" tIns="0" rIns="0" bIns="0" rtlCol="0" anchor="t">
            <a:spAutoFit/>
          </a:bodyPr>
          <a:lstStyle/>
          <a:p>
            <a:pPr algn="just">
              <a:lnSpc>
                <a:spcPts val="4535"/>
              </a:lnSpc>
              <a:spcBef>
                <a:spcPct val="0"/>
              </a:spcBef>
            </a:pPr>
            <a:r>
              <a:rPr lang="en-US" sz="3239" dirty="0">
                <a:solidFill>
                  <a:srgbClr val="317A41"/>
                </a:solidFill>
                <a:latin typeface="Roboto"/>
                <a:ea typeface="Roboto"/>
                <a:cs typeface="Roboto"/>
                <a:sym typeface="Roboto"/>
              </a:rPr>
              <a:t>Sound classification of animal voice using machine learning is a powerful and efficient approach to identifying and analyzing animal sounds. It enables automatic recognition of animal species based on their vocal patterns, which is useful in wildlife monitoring, protect from predators , detect distress level etc.</a:t>
            </a:r>
          </a:p>
          <a:p>
            <a:pPr algn="just">
              <a:lnSpc>
                <a:spcPts val="4535"/>
              </a:lnSpc>
              <a:spcBef>
                <a:spcPct val="0"/>
              </a:spcBef>
            </a:pPr>
            <a:r>
              <a:rPr lang="en-US" sz="3239" dirty="0">
                <a:solidFill>
                  <a:srgbClr val="317A41"/>
                </a:solidFill>
                <a:latin typeface="Roboto"/>
                <a:ea typeface="Roboto"/>
                <a:cs typeface="Roboto"/>
                <a:sym typeface="Roboto"/>
              </a:rPr>
              <a:t>As ML technology advances, the scope of animal sound classification </a:t>
            </a:r>
          </a:p>
          <a:p>
            <a:pPr algn="just">
              <a:lnSpc>
                <a:spcPts val="4535"/>
              </a:lnSpc>
              <a:spcBef>
                <a:spcPct val="0"/>
              </a:spcBef>
            </a:pPr>
            <a:r>
              <a:rPr lang="en-US" sz="3239" dirty="0">
                <a:solidFill>
                  <a:srgbClr val="317A41"/>
                </a:solidFill>
                <a:latin typeface="Roboto"/>
                <a:ea typeface="Roboto"/>
                <a:cs typeface="Roboto"/>
                <a:sym typeface="Roboto"/>
              </a:rPr>
              <a:t>will continue to grow—making it smarter, faster, and more accessible </a:t>
            </a:r>
          </a:p>
          <a:p>
            <a:pPr algn="just">
              <a:lnSpc>
                <a:spcPts val="4535"/>
              </a:lnSpc>
              <a:spcBef>
                <a:spcPct val="0"/>
              </a:spcBef>
            </a:pPr>
            <a:r>
              <a:rPr lang="en-US" sz="3239" dirty="0">
                <a:solidFill>
                  <a:srgbClr val="317A41"/>
                </a:solidFill>
                <a:latin typeface="Roboto"/>
                <a:ea typeface="Roboto"/>
                <a:cs typeface="Roboto"/>
                <a:sym typeface="Roboto"/>
              </a:rPr>
              <a:t>for real-world ecological and agricultural solutions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8" name="laser.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78236" t="-32242" r="-13098" b="-52289"/>
            </a:stretch>
          </a:blipFill>
        </p:spPr>
      </p:sp>
      <p:grpSp>
        <p:nvGrpSpPr>
          <p:cNvPr id="3" name="Group 3"/>
          <p:cNvGrpSpPr/>
          <p:nvPr/>
        </p:nvGrpSpPr>
        <p:grpSpPr>
          <a:xfrm>
            <a:off x="3515194" y="70768"/>
            <a:ext cx="13361436" cy="2325841"/>
            <a:chOff x="0" y="0"/>
            <a:chExt cx="3519061" cy="612567"/>
          </a:xfrm>
        </p:grpSpPr>
        <p:sp>
          <p:nvSpPr>
            <p:cNvPr id="4" name="Freeform 4"/>
            <p:cNvSpPr/>
            <p:nvPr/>
          </p:nvSpPr>
          <p:spPr>
            <a:xfrm>
              <a:off x="0" y="0"/>
              <a:ext cx="3519061" cy="612567"/>
            </a:xfrm>
            <a:custGeom>
              <a:avLst/>
              <a:gdLst/>
              <a:ahLst/>
              <a:cxnLst/>
              <a:rect l="l" t="t" r="r" b="b"/>
              <a:pathLst>
                <a:path w="3519061" h="612567">
                  <a:moveTo>
                    <a:pt x="13906" y="0"/>
                  </a:moveTo>
                  <a:lnTo>
                    <a:pt x="3505155" y="0"/>
                  </a:lnTo>
                  <a:cubicBezTo>
                    <a:pt x="3512835" y="0"/>
                    <a:pt x="3519061" y="6226"/>
                    <a:pt x="3519061" y="13906"/>
                  </a:cubicBezTo>
                  <a:lnTo>
                    <a:pt x="3519061" y="598661"/>
                  </a:lnTo>
                  <a:cubicBezTo>
                    <a:pt x="3519061" y="606341"/>
                    <a:pt x="3512835" y="612567"/>
                    <a:pt x="3505155" y="612567"/>
                  </a:cubicBezTo>
                  <a:lnTo>
                    <a:pt x="13906" y="612567"/>
                  </a:lnTo>
                  <a:cubicBezTo>
                    <a:pt x="6226" y="612567"/>
                    <a:pt x="0" y="606341"/>
                    <a:pt x="0" y="598661"/>
                  </a:cubicBezTo>
                  <a:lnTo>
                    <a:pt x="0" y="13906"/>
                  </a:lnTo>
                  <a:cubicBezTo>
                    <a:pt x="0" y="6226"/>
                    <a:pt x="6226" y="0"/>
                    <a:pt x="13906" y="0"/>
                  </a:cubicBezTo>
                  <a:close/>
                </a:path>
              </a:pathLst>
            </a:custGeom>
            <a:gradFill rotWithShape="1">
              <a:gsLst>
                <a:gs pos="0">
                  <a:srgbClr val="0CC0DF">
                    <a:alpha val="100000"/>
                  </a:srgbClr>
                </a:gs>
                <a:gs pos="100000">
                  <a:srgbClr val="FFDE59">
                    <a:alpha val="100000"/>
                  </a:srgbClr>
                </a:gs>
              </a:gsLst>
              <a:lin ang="0"/>
            </a:gradFill>
            <a:ln cap="rnd">
              <a:noFill/>
              <a:prstDash val="solid"/>
              <a:round/>
            </a:ln>
          </p:spPr>
        </p:sp>
        <p:sp>
          <p:nvSpPr>
            <p:cNvPr id="5" name="TextBox 5"/>
            <p:cNvSpPr txBox="1"/>
            <p:nvPr/>
          </p:nvSpPr>
          <p:spPr>
            <a:xfrm>
              <a:off x="0" y="-114300"/>
              <a:ext cx="3519061" cy="726867"/>
            </a:xfrm>
            <a:prstGeom prst="rect">
              <a:avLst/>
            </a:prstGeom>
          </p:spPr>
          <p:txBody>
            <a:bodyPr lIns="50800" tIns="50800" rIns="50800" bIns="50800" rtlCol="0" anchor="ctr"/>
            <a:lstStyle/>
            <a:p>
              <a:pPr algn="ctr">
                <a:lnSpc>
                  <a:spcPts val="8259"/>
                </a:lnSpc>
              </a:pPr>
              <a:endParaRPr/>
            </a:p>
          </p:txBody>
        </p:sp>
      </p:grpSp>
      <p:grpSp>
        <p:nvGrpSpPr>
          <p:cNvPr id="6" name="Group 6"/>
          <p:cNvGrpSpPr/>
          <p:nvPr/>
        </p:nvGrpSpPr>
        <p:grpSpPr>
          <a:xfrm>
            <a:off x="3370958" y="2724120"/>
            <a:ext cx="14167638" cy="7347792"/>
            <a:chOff x="0" y="0"/>
            <a:chExt cx="3731394" cy="1935221"/>
          </a:xfrm>
        </p:grpSpPr>
        <p:sp>
          <p:nvSpPr>
            <p:cNvPr id="7" name="Freeform 7"/>
            <p:cNvSpPr/>
            <p:nvPr/>
          </p:nvSpPr>
          <p:spPr>
            <a:xfrm>
              <a:off x="0" y="0"/>
              <a:ext cx="3731394" cy="1935221"/>
            </a:xfrm>
            <a:custGeom>
              <a:avLst/>
              <a:gdLst/>
              <a:ahLst/>
              <a:cxnLst/>
              <a:rect l="l" t="t" r="r" b="b"/>
              <a:pathLst>
                <a:path w="3731394" h="1935221">
                  <a:moveTo>
                    <a:pt x="13661" y="0"/>
                  </a:moveTo>
                  <a:lnTo>
                    <a:pt x="3717733" y="0"/>
                  </a:lnTo>
                  <a:cubicBezTo>
                    <a:pt x="3725278" y="0"/>
                    <a:pt x="3731394" y="6116"/>
                    <a:pt x="3731394" y="13661"/>
                  </a:cubicBezTo>
                  <a:lnTo>
                    <a:pt x="3731394" y="1921560"/>
                  </a:lnTo>
                  <a:cubicBezTo>
                    <a:pt x="3731394" y="1929105"/>
                    <a:pt x="3725278" y="1935221"/>
                    <a:pt x="3717733" y="1935221"/>
                  </a:cubicBezTo>
                  <a:lnTo>
                    <a:pt x="13661" y="1935221"/>
                  </a:lnTo>
                  <a:cubicBezTo>
                    <a:pt x="6116" y="1935221"/>
                    <a:pt x="0" y="1929105"/>
                    <a:pt x="0" y="1921560"/>
                  </a:cubicBezTo>
                  <a:lnTo>
                    <a:pt x="0" y="13661"/>
                  </a:lnTo>
                  <a:cubicBezTo>
                    <a:pt x="0" y="6116"/>
                    <a:pt x="6116" y="0"/>
                    <a:pt x="13661" y="0"/>
                  </a:cubicBezTo>
                  <a:close/>
                </a:path>
              </a:pathLst>
            </a:custGeom>
            <a:gradFill rotWithShape="1">
              <a:gsLst>
                <a:gs pos="0">
                  <a:srgbClr val="FFFCF5">
                    <a:alpha val="100000"/>
                  </a:srgbClr>
                </a:gs>
                <a:gs pos="100000">
                  <a:srgbClr val="D8D5CA">
                    <a:alpha val="100000"/>
                  </a:srgbClr>
                </a:gs>
              </a:gsLst>
              <a:lin ang="5400000"/>
            </a:gradFill>
            <a:ln cap="rnd">
              <a:noFill/>
              <a:prstDash val="solid"/>
              <a:round/>
            </a:ln>
          </p:spPr>
        </p:sp>
        <p:sp>
          <p:nvSpPr>
            <p:cNvPr id="8" name="TextBox 8"/>
            <p:cNvSpPr txBox="1"/>
            <p:nvPr/>
          </p:nvSpPr>
          <p:spPr>
            <a:xfrm>
              <a:off x="0" y="-38100"/>
              <a:ext cx="3731394" cy="1973321"/>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1" y="0"/>
            <a:ext cx="3357522" cy="3286112"/>
          </a:xfrm>
          <a:custGeom>
            <a:avLst/>
            <a:gdLst/>
            <a:ahLst/>
            <a:cxnLst/>
            <a:rect l="l" t="t" r="r" b="b"/>
            <a:pathLst>
              <a:path w="4695311" h="4114800">
                <a:moveTo>
                  <a:pt x="0" y="0"/>
                </a:moveTo>
                <a:lnTo>
                  <a:pt x="4695312" y="0"/>
                </a:lnTo>
                <a:lnTo>
                  <a:pt x="46953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14378" y="3418134"/>
            <a:ext cx="4353144" cy="6868866"/>
          </a:xfrm>
          <a:custGeom>
            <a:avLst/>
            <a:gdLst/>
            <a:ahLst/>
            <a:cxnLst/>
            <a:rect l="l" t="t" r="r" b="b"/>
            <a:pathLst>
              <a:path w="4353144" h="6868866">
                <a:moveTo>
                  <a:pt x="0" y="0"/>
                </a:moveTo>
                <a:lnTo>
                  <a:pt x="4353144" y="0"/>
                </a:lnTo>
                <a:lnTo>
                  <a:pt x="4353144" y="6868866"/>
                </a:lnTo>
                <a:lnTo>
                  <a:pt x="0" y="6868866"/>
                </a:lnTo>
                <a:lnTo>
                  <a:pt x="0" y="0"/>
                </a:lnTo>
                <a:close/>
              </a:path>
            </a:pathLst>
          </a:custGeom>
          <a:blipFill>
            <a:blip r:embed="rId6"/>
            <a:stretch>
              <a:fillRect/>
            </a:stretch>
          </a:blipFill>
        </p:spPr>
      </p:sp>
      <p:sp>
        <p:nvSpPr>
          <p:cNvPr id="12" name="Freeform 12"/>
          <p:cNvSpPr/>
          <p:nvPr/>
        </p:nvSpPr>
        <p:spPr>
          <a:xfrm>
            <a:off x="14472685" y="2000228"/>
            <a:ext cx="3815315" cy="3000396"/>
          </a:xfrm>
          <a:custGeom>
            <a:avLst/>
            <a:gdLst/>
            <a:ahLst/>
            <a:cxnLst/>
            <a:rect l="l" t="t" r="r" b="b"/>
            <a:pathLst>
              <a:path w="6672835" h="4371520">
                <a:moveTo>
                  <a:pt x="0" y="0"/>
                </a:moveTo>
                <a:lnTo>
                  <a:pt x="6672835" y="0"/>
                </a:lnTo>
                <a:lnTo>
                  <a:pt x="6672835" y="4371521"/>
                </a:lnTo>
                <a:lnTo>
                  <a:pt x="0" y="4371521"/>
                </a:lnTo>
                <a:lnTo>
                  <a:pt x="0" y="0"/>
                </a:lnTo>
                <a:close/>
              </a:path>
            </a:pathLst>
          </a:custGeom>
          <a:blipFill>
            <a:blip r:embed="rId7"/>
            <a:stretch>
              <a:fillRect t="-20597" b="-20597"/>
            </a:stretch>
          </a:blipFill>
        </p:spPr>
      </p:sp>
      <p:sp>
        <p:nvSpPr>
          <p:cNvPr id="13" name="Freeform 13"/>
          <p:cNvSpPr/>
          <p:nvPr/>
        </p:nvSpPr>
        <p:spPr>
          <a:xfrm>
            <a:off x="14430284" y="7715232"/>
            <a:ext cx="3857716" cy="2571768"/>
          </a:xfrm>
          <a:custGeom>
            <a:avLst/>
            <a:gdLst/>
            <a:ahLst/>
            <a:cxnLst/>
            <a:rect l="l" t="t" r="r" b="b"/>
            <a:pathLst>
              <a:path w="5454603" h="4423187">
                <a:moveTo>
                  <a:pt x="0" y="0"/>
                </a:moveTo>
                <a:lnTo>
                  <a:pt x="5454603" y="0"/>
                </a:lnTo>
                <a:lnTo>
                  <a:pt x="5454603" y="4423188"/>
                </a:lnTo>
                <a:lnTo>
                  <a:pt x="0" y="44231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4440421" y="361532"/>
            <a:ext cx="11510981" cy="1744314"/>
          </a:xfrm>
          <a:custGeom>
            <a:avLst/>
            <a:gdLst/>
            <a:ahLst/>
            <a:cxnLst/>
            <a:rect l="l" t="t" r="r" b="b"/>
            <a:pathLst>
              <a:path w="11510981" h="1744314">
                <a:moveTo>
                  <a:pt x="0" y="0"/>
                </a:moveTo>
                <a:lnTo>
                  <a:pt x="11510981" y="0"/>
                </a:lnTo>
                <a:lnTo>
                  <a:pt x="11510981" y="1744314"/>
                </a:lnTo>
                <a:lnTo>
                  <a:pt x="0" y="1744314"/>
                </a:lnTo>
                <a:lnTo>
                  <a:pt x="0" y="0"/>
                </a:lnTo>
                <a:close/>
              </a:path>
            </a:pathLst>
          </a:custGeom>
          <a:blipFill>
            <a:blip r:embed="rId10"/>
            <a:stretch>
              <a:fillRect t="-5680" b="-5680"/>
            </a:stretch>
          </a:blipFill>
        </p:spPr>
      </p:sp>
      <p:sp>
        <p:nvSpPr>
          <p:cNvPr id="15" name="TextBox 15"/>
          <p:cNvSpPr txBox="1"/>
          <p:nvPr/>
        </p:nvSpPr>
        <p:spPr>
          <a:xfrm>
            <a:off x="3839846" y="3268683"/>
            <a:ext cx="5579388" cy="5136515"/>
          </a:xfrm>
          <a:prstGeom prst="rect">
            <a:avLst/>
          </a:prstGeom>
        </p:spPr>
        <p:txBody>
          <a:bodyPr lIns="0" tIns="0" rIns="0" bIns="0" rtlCol="0" anchor="t">
            <a:spAutoFit/>
          </a:bodyPr>
          <a:lstStyle/>
          <a:p>
            <a:pPr algn="l">
              <a:lnSpc>
                <a:spcPts val="4060"/>
              </a:lnSpc>
            </a:pPr>
            <a:r>
              <a:rPr lang="en-US" sz="2900">
                <a:solidFill>
                  <a:srgbClr val="145B03"/>
                </a:solidFill>
                <a:latin typeface="Roboto"/>
                <a:ea typeface="Roboto"/>
                <a:cs typeface="Roboto"/>
                <a:sym typeface="Roboto"/>
              </a:rPr>
              <a:t>•</a:t>
            </a:r>
            <a:r>
              <a:rPr lang="en-US" sz="2900" b="1">
                <a:solidFill>
                  <a:srgbClr val="145B03"/>
                </a:solidFill>
                <a:latin typeface="Roboto Bold"/>
                <a:ea typeface="Roboto Bold"/>
                <a:cs typeface="Roboto Bold"/>
                <a:sym typeface="Roboto Bold"/>
              </a:rPr>
              <a:t>Certification:</a:t>
            </a:r>
            <a:r>
              <a:rPr lang="en-US" sz="2900">
                <a:solidFill>
                  <a:srgbClr val="145B03"/>
                </a:solidFill>
                <a:latin typeface="Roboto"/>
                <a:ea typeface="Roboto"/>
                <a:cs typeface="Roboto"/>
                <a:sym typeface="Roboto"/>
              </a:rPr>
              <a:t>ISO 9001:2015 </a:t>
            </a:r>
          </a:p>
          <a:p>
            <a:pPr algn="l">
              <a:lnSpc>
                <a:spcPts val="4060"/>
              </a:lnSpc>
            </a:pPr>
            <a:r>
              <a:rPr lang="en-US" sz="2900">
                <a:solidFill>
                  <a:srgbClr val="145B03"/>
                </a:solidFill>
                <a:latin typeface="Roboto"/>
                <a:ea typeface="Roboto"/>
                <a:cs typeface="Roboto"/>
                <a:sym typeface="Roboto"/>
              </a:rPr>
              <a:t>  certified</a:t>
            </a:r>
          </a:p>
          <a:p>
            <a:pPr algn="l">
              <a:lnSpc>
                <a:spcPts val="4060"/>
              </a:lnSpc>
            </a:pPr>
            <a:endParaRPr/>
          </a:p>
          <a:p>
            <a:pPr algn="l">
              <a:lnSpc>
                <a:spcPts val="4060"/>
              </a:lnSpc>
              <a:spcBef>
                <a:spcPct val="0"/>
              </a:spcBef>
            </a:pPr>
            <a:r>
              <a:rPr lang="en-US" sz="2900">
                <a:solidFill>
                  <a:srgbClr val="145B03"/>
                </a:solidFill>
                <a:latin typeface="Roboto"/>
                <a:ea typeface="Roboto"/>
                <a:cs typeface="Roboto"/>
                <a:sym typeface="Roboto"/>
              </a:rPr>
              <a:t>•</a:t>
            </a:r>
            <a:r>
              <a:rPr lang="en-US" sz="2900" b="1">
                <a:solidFill>
                  <a:srgbClr val="145B03"/>
                </a:solidFill>
                <a:latin typeface="Roboto Bold"/>
                <a:ea typeface="Roboto Bold"/>
                <a:cs typeface="Roboto Bold"/>
                <a:sym typeface="Roboto Bold"/>
              </a:rPr>
              <a:t>Specializations:</a:t>
            </a:r>
          </a:p>
          <a:p>
            <a:pPr algn="l">
              <a:lnSpc>
                <a:spcPts val="4060"/>
              </a:lnSpc>
              <a:spcBef>
                <a:spcPct val="0"/>
              </a:spcBef>
            </a:pPr>
            <a:r>
              <a:rPr lang="en-US" sz="2900">
                <a:solidFill>
                  <a:srgbClr val="317A41"/>
                </a:solidFill>
                <a:latin typeface="Roboto"/>
                <a:ea typeface="Roboto"/>
                <a:cs typeface="Roboto"/>
                <a:sym typeface="Roboto"/>
              </a:rPr>
              <a:t> - Web Development</a:t>
            </a:r>
          </a:p>
          <a:p>
            <a:pPr algn="l">
              <a:lnSpc>
                <a:spcPts val="4060"/>
              </a:lnSpc>
              <a:spcBef>
                <a:spcPct val="0"/>
              </a:spcBef>
            </a:pPr>
            <a:r>
              <a:rPr lang="en-US" sz="2900">
                <a:solidFill>
                  <a:srgbClr val="317A41"/>
                </a:solidFill>
                <a:latin typeface="Roboto"/>
                <a:ea typeface="Roboto"/>
                <a:cs typeface="Roboto"/>
                <a:sym typeface="Roboto"/>
              </a:rPr>
              <a:t> - Mobile Application Development</a:t>
            </a:r>
          </a:p>
          <a:p>
            <a:pPr algn="l">
              <a:lnSpc>
                <a:spcPts val="4060"/>
              </a:lnSpc>
              <a:spcBef>
                <a:spcPct val="0"/>
              </a:spcBef>
            </a:pPr>
            <a:r>
              <a:rPr lang="en-US" sz="2900">
                <a:solidFill>
                  <a:srgbClr val="317A41"/>
                </a:solidFill>
                <a:latin typeface="Roboto"/>
                <a:ea typeface="Roboto"/>
                <a:cs typeface="Roboto"/>
                <a:sym typeface="Roboto"/>
              </a:rPr>
              <a:t> - Custom Software Development</a:t>
            </a:r>
          </a:p>
          <a:p>
            <a:pPr algn="l">
              <a:lnSpc>
                <a:spcPts val="4060"/>
              </a:lnSpc>
              <a:spcBef>
                <a:spcPct val="0"/>
              </a:spcBef>
            </a:pPr>
            <a:r>
              <a:rPr lang="en-US" sz="2900">
                <a:solidFill>
                  <a:srgbClr val="317A41"/>
                </a:solidFill>
                <a:latin typeface="Roboto"/>
                <a:ea typeface="Roboto"/>
                <a:cs typeface="Roboto"/>
                <a:sym typeface="Roboto"/>
              </a:rPr>
              <a:t> - UI/UX Design</a:t>
            </a:r>
          </a:p>
          <a:p>
            <a:pPr algn="l">
              <a:lnSpc>
                <a:spcPts val="4060"/>
              </a:lnSpc>
              <a:spcBef>
                <a:spcPct val="0"/>
              </a:spcBef>
            </a:pPr>
            <a:r>
              <a:rPr lang="en-US" sz="2900">
                <a:solidFill>
                  <a:srgbClr val="317A41"/>
                </a:solidFill>
                <a:latin typeface="Roboto"/>
                <a:ea typeface="Roboto"/>
                <a:cs typeface="Roboto"/>
                <a:sym typeface="Roboto"/>
              </a:rPr>
              <a:t> - Hosting Services</a:t>
            </a:r>
          </a:p>
          <a:p>
            <a:pPr algn="l">
              <a:lnSpc>
                <a:spcPts val="4060"/>
              </a:lnSpc>
              <a:spcBef>
                <a:spcPct val="0"/>
              </a:spcBef>
            </a:pPr>
            <a:r>
              <a:rPr lang="en-US" sz="2900">
                <a:solidFill>
                  <a:srgbClr val="317A41"/>
                </a:solidFill>
                <a:latin typeface="Roboto"/>
                <a:ea typeface="Roboto"/>
                <a:cs typeface="Roboto"/>
                <a:sym typeface="Roboto"/>
              </a:rPr>
              <a:t> - Digital Marketing</a:t>
            </a:r>
          </a:p>
        </p:txBody>
      </p:sp>
      <p:sp>
        <p:nvSpPr>
          <p:cNvPr id="16" name="TextBox 16"/>
          <p:cNvSpPr txBox="1"/>
          <p:nvPr/>
        </p:nvSpPr>
        <p:spPr>
          <a:xfrm>
            <a:off x="10454777" y="3268683"/>
            <a:ext cx="5762149" cy="5783635"/>
          </a:xfrm>
          <a:prstGeom prst="rect">
            <a:avLst/>
          </a:prstGeom>
        </p:spPr>
        <p:txBody>
          <a:bodyPr lIns="0" tIns="0" rIns="0" bIns="0" rtlCol="0" anchor="t">
            <a:spAutoFit/>
          </a:bodyPr>
          <a:lstStyle/>
          <a:p>
            <a:pPr algn="l">
              <a:lnSpc>
                <a:spcPts val="4060"/>
              </a:lnSpc>
              <a:spcBef>
                <a:spcPct val="0"/>
              </a:spcBef>
            </a:pPr>
            <a:r>
              <a:rPr lang="en-US" sz="2900" b="1" dirty="0">
                <a:solidFill>
                  <a:srgbClr val="145B03"/>
                </a:solidFill>
                <a:latin typeface="Roboto Bold"/>
                <a:ea typeface="Roboto Bold"/>
                <a:cs typeface="Roboto Bold"/>
                <a:sym typeface="Roboto Bold"/>
              </a:rPr>
              <a:t>•Services:</a:t>
            </a:r>
          </a:p>
          <a:p>
            <a:pPr algn="l">
              <a:lnSpc>
                <a:spcPts val="4060"/>
              </a:lnSpc>
              <a:spcBef>
                <a:spcPct val="0"/>
              </a:spcBef>
            </a:pPr>
            <a:r>
              <a:rPr lang="en-US" sz="2900" dirty="0">
                <a:solidFill>
                  <a:srgbClr val="317A41"/>
                </a:solidFill>
                <a:latin typeface="Roboto"/>
                <a:ea typeface="Roboto"/>
                <a:cs typeface="Roboto"/>
                <a:sym typeface="Roboto"/>
              </a:rPr>
              <a:t> - Advanced IT solutions       supporting the entire business </a:t>
            </a:r>
          </a:p>
          <a:p>
            <a:pPr algn="l">
              <a:lnSpc>
                <a:spcPts val="4060"/>
              </a:lnSpc>
              <a:spcBef>
                <a:spcPct val="0"/>
              </a:spcBef>
            </a:pPr>
            <a:r>
              <a:rPr lang="en-US" sz="2900" dirty="0">
                <a:solidFill>
                  <a:srgbClr val="317A41"/>
                </a:solidFill>
                <a:latin typeface="Roboto"/>
                <a:ea typeface="Roboto"/>
                <a:cs typeface="Roboto"/>
                <a:sym typeface="Roboto"/>
              </a:rPr>
              <a:t> - Consulting to system </a:t>
            </a:r>
          </a:p>
          <a:p>
            <a:pPr algn="l">
              <a:lnSpc>
                <a:spcPts val="4060"/>
              </a:lnSpc>
              <a:spcBef>
                <a:spcPct val="0"/>
              </a:spcBef>
            </a:pPr>
            <a:r>
              <a:rPr lang="en-US" sz="2900" dirty="0">
                <a:solidFill>
                  <a:srgbClr val="317A41"/>
                </a:solidFill>
                <a:latin typeface="Roboto"/>
                <a:ea typeface="Roboto"/>
                <a:cs typeface="Roboto"/>
                <a:sym typeface="Roboto"/>
              </a:rPr>
              <a:t>    development</a:t>
            </a:r>
          </a:p>
          <a:p>
            <a:pPr algn="l">
              <a:lnSpc>
                <a:spcPts val="4060"/>
              </a:lnSpc>
              <a:spcBef>
                <a:spcPct val="0"/>
              </a:spcBef>
            </a:pPr>
            <a:r>
              <a:rPr lang="en-US" sz="2900" dirty="0">
                <a:solidFill>
                  <a:srgbClr val="317A41"/>
                </a:solidFill>
                <a:latin typeface="Roboto"/>
                <a:ea typeface="Roboto"/>
                <a:cs typeface="Roboto"/>
                <a:sym typeface="Roboto"/>
              </a:rPr>
              <a:t> - Deployment</a:t>
            </a:r>
          </a:p>
          <a:p>
            <a:pPr algn="l">
              <a:lnSpc>
                <a:spcPts val="4060"/>
              </a:lnSpc>
              <a:spcBef>
                <a:spcPct val="0"/>
              </a:spcBef>
            </a:pPr>
            <a:r>
              <a:rPr lang="en-US" sz="2900" dirty="0">
                <a:solidFill>
                  <a:srgbClr val="317A41"/>
                </a:solidFill>
                <a:latin typeface="Roboto"/>
                <a:ea typeface="Roboto"/>
                <a:cs typeface="Roboto"/>
                <a:sym typeface="Roboto"/>
              </a:rPr>
              <a:t> - Quality Assurance</a:t>
            </a:r>
          </a:p>
          <a:p>
            <a:pPr algn="l">
              <a:lnSpc>
                <a:spcPts val="4060"/>
              </a:lnSpc>
              <a:spcBef>
                <a:spcPct val="0"/>
              </a:spcBef>
            </a:pPr>
            <a:r>
              <a:rPr lang="en-US" sz="2900" dirty="0">
                <a:solidFill>
                  <a:srgbClr val="317A41"/>
                </a:solidFill>
                <a:latin typeface="Roboto"/>
                <a:ea typeface="Roboto"/>
                <a:cs typeface="Roboto"/>
                <a:sym typeface="Roboto"/>
              </a:rPr>
              <a:t> - 24x7 Support</a:t>
            </a:r>
          </a:p>
          <a:p>
            <a:pPr algn="l">
              <a:lnSpc>
                <a:spcPts val="4060"/>
              </a:lnSpc>
              <a:spcBef>
                <a:spcPct val="0"/>
              </a:spcBef>
            </a:pPr>
            <a:endParaRPr/>
          </a:p>
          <a:p>
            <a:pPr algn="l">
              <a:lnSpc>
                <a:spcPts val="4060"/>
              </a:lnSpc>
              <a:spcBef>
                <a:spcPct val="0"/>
              </a:spcBef>
            </a:pPr>
            <a:r>
              <a:rPr lang="en-US" sz="2900" b="1" dirty="0">
                <a:solidFill>
                  <a:srgbClr val="2F5A2D"/>
                </a:solidFill>
                <a:latin typeface="Roboto Bold"/>
                <a:ea typeface="Roboto Bold"/>
                <a:cs typeface="Roboto Bold"/>
                <a:sym typeface="Roboto Bold"/>
              </a:rPr>
              <a:t>•</a:t>
            </a:r>
            <a:r>
              <a:rPr lang="en-US" sz="2900" b="1" dirty="0">
                <a:solidFill>
                  <a:srgbClr val="145B03"/>
                </a:solidFill>
                <a:latin typeface="Roboto Bold"/>
                <a:ea typeface="Roboto Bold"/>
                <a:cs typeface="Roboto Bold"/>
                <a:sym typeface="Roboto Bold"/>
              </a:rPr>
              <a:t>Headquarters:</a:t>
            </a:r>
            <a:r>
              <a:rPr lang="en-US" sz="2900" b="1" dirty="0">
                <a:solidFill>
                  <a:srgbClr val="317A41"/>
                </a:solidFill>
                <a:latin typeface="Roboto Bold"/>
                <a:ea typeface="Roboto Bold"/>
                <a:cs typeface="Roboto Bold"/>
                <a:sym typeface="Roboto Bold"/>
              </a:rPr>
              <a:t> </a:t>
            </a:r>
            <a:r>
              <a:rPr lang="en-US" sz="2900" dirty="0" err="1">
                <a:solidFill>
                  <a:srgbClr val="317A41"/>
                </a:solidFill>
                <a:latin typeface="Roboto"/>
                <a:ea typeface="Roboto"/>
                <a:cs typeface="Roboto"/>
                <a:sym typeface="Roboto"/>
              </a:rPr>
              <a:t>Jalandhar</a:t>
            </a:r>
            <a:endParaRPr lang="en-US" sz="2900" dirty="0">
              <a:solidFill>
                <a:srgbClr val="317A41"/>
              </a:solidFill>
              <a:latin typeface="Roboto"/>
              <a:ea typeface="Roboto"/>
              <a:cs typeface="Roboto"/>
              <a:sym typeface="Roboto"/>
            </a:endParaRPr>
          </a:p>
          <a:p>
            <a:pPr algn="l">
              <a:lnSpc>
                <a:spcPts val="4060"/>
              </a:lnSpc>
              <a:spcBef>
                <a:spcPct val="0"/>
              </a:spcBef>
            </a:pPr>
            <a:r>
              <a:rPr lang="en-US" sz="2900" b="1" dirty="0">
                <a:solidFill>
                  <a:srgbClr val="145B03"/>
                </a:solidFill>
                <a:latin typeface="Roboto Bold"/>
                <a:ea typeface="Roboto Bold"/>
                <a:cs typeface="Roboto Bold"/>
                <a:sym typeface="Roboto Bold"/>
              </a:rPr>
              <a:t>•Branch Office:</a:t>
            </a:r>
            <a:r>
              <a:rPr lang="en-US" sz="2900" dirty="0">
                <a:solidFill>
                  <a:srgbClr val="2F5A2D"/>
                </a:solidFill>
                <a:latin typeface="Roboto"/>
                <a:ea typeface="Roboto"/>
                <a:cs typeface="Roboto"/>
                <a:sym typeface="Roboto"/>
              </a:rPr>
              <a:t> </a:t>
            </a:r>
            <a:r>
              <a:rPr lang="en-US" sz="2900" dirty="0" err="1">
                <a:solidFill>
                  <a:srgbClr val="317A41"/>
                </a:solidFill>
                <a:latin typeface="Roboto"/>
                <a:ea typeface="Roboto"/>
                <a:cs typeface="Roboto"/>
                <a:sym typeface="Roboto"/>
              </a:rPr>
              <a:t>Hoshiarpur</a:t>
            </a:r>
            <a:endParaRPr lang="en-US" sz="2900" dirty="0">
              <a:solidFill>
                <a:srgbClr val="317A4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1" name="laser.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78913" t="-57778" r="-59121" b="-71792"/>
            </a:stretch>
          </a:blipFill>
        </p:spPr>
      </p:sp>
      <p:grpSp>
        <p:nvGrpSpPr>
          <p:cNvPr id="3" name="Group 3"/>
          <p:cNvGrpSpPr/>
          <p:nvPr/>
        </p:nvGrpSpPr>
        <p:grpSpPr>
          <a:xfrm>
            <a:off x="3048218" y="1028700"/>
            <a:ext cx="12191565" cy="4844075"/>
            <a:chOff x="0" y="0"/>
            <a:chExt cx="2518351" cy="1000616"/>
          </a:xfrm>
        </p:grpSpPr>
        <p:sp>
          <p:nvSpPr>
            <p:cNvPr id="4" name="Freeform 4"/>
            <p:cNvSpPr/>
            <p:nvPr/>
          </p:nvSpPr>
          <p:spPr>
            <a:xfrm>
              <a:off x="0" y="0"/>
              <a:ext cx="2518351" cy="1000616"/>
            </a:xfrm>
            <a:custGeom>
              <a:avLst/>
              <a:gdLst/>
              <a:ahLst/>
              <a:cxnLst/>
              <a:rect l="l" t="t" r="r" b="b"/>
              <a:pathLst>
                <a:path w="2518351" h="1000616">
                  <a:moveTo>
                    <a:pt x="17146" y="0"/>
                  </a:moveTo>
                  <a:lnTo>
                    <a:pt x="2501205" y="0"/>
                  </a:lnTo>
                  <a:cubicBezTo>
                    <a:pt x="2510674" y="0"/>
                    <a:pt x="2518351" y="7676"/>
                    <a:pt x="2518351" y="17146"/>
                  </a:cubicBezTo>
                  <a:lnTo>
                    <a:pt x="2518351" y="983471"/>
                  </a:lnTo>
                  <a:cubicBezTo>
                    <a:pt x="2518351" y="988018"/>
                    <a:pt x="2516544" y="992379"/>
                    <a:pt x="2513329" y="995595"/>
                  </a:cubicBezTo>
                  <a:cubicBezTo>
                    <a:pt x="2510113" y="998810"/>
                    <a:pt x="2505752" y="1000616"/>
                    <a:pt x="2501205" y="1000616"/>
                  </a:cubicBezTo>
                  <a:lnTo>
                    <a:pt x="17146" y="1000616"/>
                  </a:lnTo>
                  <a:cubicBezTo>
                    <a:pt x="12598" y="1000616"/>
                    <a:pt x="8237" y="998810"/>
                    <a:pt x="5022" y="995595"/>
                  </a:cubicBezTo>
                  <a:cubicBezTo>
                    <a:pt x="1806" y="992379"/>
                    <a:pt x="0" y="988018"/>
                    <a:pt x="0" y="983471"/>
                  </a:cubicBezTo>
                  <a:lnTo>
                    <a:pt x="0" y="17146"/>
                  </a:lnTo>
                  <a:cubicBezTo>
                    <a:pt x="0" y="12598"/>
                    <a:pt x="1806" y="8237"/>
                    <a:pt x="5022" y="5022"/>
                  </a:cubicBezTo>
                  <a:cubicBezTo>
                    <a:pt x="8237" y="1806"/>
                    <a:pt x="12598" y="0"/>
                    <a:pt x="17146" y="0"/>
                  </a:cubicBezTo>
                  <a:close/>
                </a:path>
              </a:pathLst>
            </a:custGeom>
            <a:solidFill>
              <a:srgbClr val="FFFFFF"/>
            </a:solidFill>
            <a:ln cap="rnd">
              <a:noFill/>
              <a:prstDash val="solid"/>
              <a:round/>
            </a:ln>
          </p:spPr>
        </p:sp>
        <p:sp>
          <p:nvSpPr>
            <p:cNvPr id="5" name="TextBox 5"/>
            <p:cNvSpPr txBox="1"/>
            <p:nvPr/>
          </p:nvSpPr>
          <p:spPr>
            <a:xfrm>
              <a:off x="0" y="-38100"/>
              <a:ext cx="2518351" cy="1038716"/>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Freeform 6"/>
          <p:cNvSpPr/>
          <p:nvPr/>
        </p:nvSpPr>
        <p:spPr>
          <a:xfrm>
            <a:off x="10135585" y="6522933"/>
            <a:ext cx="7610583" cy="3764067"/>
          </a:xfrm>
          <a:custGeom>
            <a:avLst/>
            <a:gdLst/>
            <a:ahLst/>
            <a:cxnLst/>
            <a:rect l="l" t="t" r="r" b="b"/>
            <a:pathLst>
              <a:path w="7610583" h="3764067">
                <a:moveTo>
                  <a:pt x="0" y="0"/>
                </a:moveTo>
                <a:lnTo>
                  <a:pt x="7610583" y="0"/>
                </a:lnTo>
                <a:lnTo>
                  <a:pt x="7610583" y="3764067"/>
                </a:lnTo>
                <a:lnTo>
                  <a:pt x="0" y="3764067"/>
                </a:lnTo>
                <a:lnTo>
                  <a:pt x="0" y="0"/>
                </a:lnTo>
                <a:close/>
              </a:path>
            </a:pathLst>
          </a:custGeom>
          <a:blipFill>
            <a:blip r:embed="rId4"/>
            <a:stretch>
              <a:fillRect/>
            </a:stretch>
          </a:blipFill>
        </p:spPr>
      </p:sp>
      <p:sp>
        <p:nvSpPr>
          <p:cNvPr id="7" name="TextBox 7"/>
          <p:cNvSpPr txBox="1"/>
          <p:nvPr/>
        </p:nvSpPr>
        <p:spPr>
          <a:xfrm>
            <a:off x="3048218" y="2287241"/>
            <a:ext cx="11937709" cy="1676669"/>
          </a:xfrm>
          <a:prstGeom prst="rect">
            <a:avLst/>
          </a:prstGeom>
        </p:spPr>
        <p:txBody>
          <a:bodyPr lIns="0" tIns="0" rIns="0" bIns="0" rtlCol="0" anchor="t">
            <a:spAutoFit/>
          </a:bodyPr>
          <a:lstStyle/>
          <a:p>
            <a:pPr algn="ctr">
              <a:lnSpc>
                <a:spcPts val="13635"/>
              </a:lnSpc>
              <a:spcBef>
                <a:spcPct val="0"/>
              </a:spcBef>
            </a:pPr>
            <a:r>
              <a:rPr lang="en-US" sz="9739" b="1" dirty="0">
                <a:solidFill>
                  <a:srgbClr val="145B03"/>
                </a:solidFill>
                <a:latin typeface="Roboto" panose="02000000000000000000" pitchFamily="2" charset="0"/>
                <a:ea typeface="Roboto" panose="02000000000000000000" pitchFamily="2" charset="0"/>
                <a:cs typeface="Roboto" panose="02000000000000000000" pitchFamily="2" charset="0"/>
                <a:sym typeface="More Sugar"/>
              </a:rPr>
              <a:t>THANK YOU</a:t>
            </a:r>
            <a:r>
              <a:rPr lang="en-US" sz="9739" b="1" dirty="0">
                <a:solidFill>
                  <a:srgbClr val="000000"/>
                </a:solidFill>
                <a:latin typeface="Roboto" panose="02000000000000000000" pitchFamily="2" charset="0"/>
                <a:ea typeface="Roboto" panose="02000000000000000000" pitchFamily="2" charset="0"/>
                <a:cs typeface="Roboto" panose="02000000000000000000" pitchFamily="2" charset="0"/>
                <a:sym typeface="More Sugar"/>
              </a:rPr>
              <a:t> </a:t>
            </a:r>
          </a:p>
        </p:txBody>
      </p:sp>
      <p:sp>
        <p:nvSpPr>
          <p:cNvPr id="8" name="Freeform 8"/>
          <p:cNvSpPr/>
          <p:nvPr/>
        </p:nvSpPr>
        <p:spPr>
          <a:xfrm>
            <a:off x="14073222" y="1"/>
            <a:ext cx="3967896" cy="3500426"/>
          </a:xfrm>
          <a:custGeom>
            <a:avLst/>
            <a:gdLst/>
            <a:ahLst/>
            <a:cxnLst/>
            <a:rect l="l" t="t" r="r" b="b"/>
            <a:pathLst>
              <a:path w="4610838" h="4040771">
                <a:moveTo>
                  <a:pt x="0" y="0"/>
                </a:moveTo>
                <a:lnTo>
                  <a:pt x="4610837" y="0"/>
                </a:lnTo>
                <a:lnTo>
                  <a:pt x="4610837" y="4040771"/>
                </a:lnTo>
                <a:lnTo>
                  <a:pt x="0" y="40407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flipH="1">
            <a:off x="214250" y="1"/>
            <a:ext cx="4000528" cy="3643302"/>
          </a:xfrm>
          <a:custGeom>
            <a:avLst/>
            <a:gdLst/>
            <a:ahLst/>
            <a:cxnLst/>
            <a:rect l="l" t="t" r="r" b="b"/>
            <a:pathLst>
              <a:path w="4610838" h="4040771">
                <a:moveTo>
                  <a:pt x="4610838" y="0"/>
                </a:moveTo>
                <a:lnTo>
                  <a:pt x="0" y="0"/>
                </a:lnTo>
                <a:lnTo>
                  <a:pt x="0" y="4040771"/>
                </a:lnTo>
                <a:lnTo>
                  <a:pt x="4610838" y="4040771"/>
                </a:lnTo>
                <a:lnTo>
                  <a:pt x="4610838"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flipH="1">
            <a:off x="0" y="4237616"/>
            <a:ext cx="8258545" cy="6049384"/>
          </a:xfrm>
          <a:custGeom>
            <a:avLst/>
            <a:gdLst/>
            <a:ahLst/>
            <a:cxnLst/>
            <a:rect l="l" t="t" r="r" b="b"/>
            <a:pathLst>
              <a:path w="8258545" h="6049384">
                <a:moveTo>
                  <a:pt x="8258545" y="0"/>
                </a:moveTo>
                <a:lnTo>
                  <a:pt x="0" y="0"/>
                </a:lnTo>
                <a:lnTo>
                  <a:pt x="0" y="6049383"/>
                </a:lnTo>
                <a:lnTo>
                  <a:pt x="8258545" y="6049383"/>
                </a:lnTo>
                <a:lnTo>
                  <a:pt x="8258545" y="0"/>
                </a:lnTo>
                <a:close/>
              </a:path>
            </a:pathLst>
          </a:custGeom>
          <a:blipFill>
            <a:blip r:embed="rId7"/>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8" name="laser.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cstate="print"/>
            <a:stretch>
              <a:fillRect l="-55026" t="-4651" r="-18243" b="-62457"/>
            </a:stretch>
          </a:blipFill>
        </p:spPr>
      </p:sp>
      <p:grpSp>
        <p:nvGrpSpPr>
          <p:cNvPr id="3" name="Group 3"/>
          <p:cNvGrpSpPr/>
          <p:nvPr/>
        </p:nvGrpSpPr>
        <p:grpSpPr>
          <a:xfrm>
            <a:off x="3484330" y="2603320"/>
            <a:ext cx="14145128" cy="7300953"/>
            <a:chOff x="0" y="0"/>
            <a:chExt cx="3725466" cy="1922885"/>
          </a:xfrm>
        </p:grpSpPr>
        <p:sp>
          <p:nvSpPr>
            <p:cNvPr id="4" name="Freeform 4"/>
            <p:cNvSpPr/>
            <p:nvPr/>
          </p:nvSpPr>
          <p:spPr>
            <a:xfrm>
              <a:off x="0" y="0"/>
              <a:ext cx="3725466" cy="1922885"/>
            </a:xfrm>
            <a:custGeom>
              <a:avLst/>
              <a:gdLst/>
              <a:ahLst/>
              <a:cxnLst/>
              <a:rect l="l" t="t" r="r" b="b"/>
              <a:pathLst>
                <a:path w="3725466" h="1922885">
                  <a:moveTo>
                    <a:pt x="14778" y="0"/>
                  </a:moveTo>
                  <a:lnTo>
                    <a:pt x="3710688" y="0"/>
                  </a:lnTo>
                  <a:cubicBezTo>
                    <a:pt x="3718849" y="0"/>
                    <a:pt x="3725466" y="6616"/>
                    <a:pt x="3725466" y="14778"/>
                  </a:cubicBezTo>
                  <a:lnTo>
                    <a:pt x="3725466" y="1908107"/>
                  </a:lnTo>
                  <a:cubicBezTo>
                    <a:pt x="3725466" y="1916268"/>
                    <a:pt x="3718849" y="1922885"/>
                    <a:pt x="3710688" y="1922885"/>
                  </a:cubicBezTo>
                  <a:lnTo>
                    <a:pt x="14778" y="1922885"/>
                  </a:lnTo>
                  <a:cubicBezTo>
                    <a:pt x="6616" y="1922885"/>
                    <a:pt x="0" y="1916268"/>
                    <a:pt x="0" y="1908107"/>
                  </a:cubicBezTo>
                  <a:lnTo>
                    <a:pt x="0" y="14778"/>
                  </a:lnTo>
                  <a:cubicBezTo>
                    <a:pt x="0" y="6616"/>
                    <a:pt x="6616" y="0"/>
                    <a:pt x="14778" y="0"/>
                  </a:cubicBezTo>
                  <a:close/>
                </a:path>
              </a:pathLst>
            </a:custGeom>
            <a:solidFill>
              <a:srgbClr val="FFFFFF"/>
            </a:solidFill>
          </p:spPr>
          <p:txBody>
            <a:bodyPr/>
            <a:lstStyle/>
            <a:p>
              <a:endParaRPr lang="en-IN" dirty="0"/>
            </a:p>
          </p:txBody>
        </p:sp>
        <p:sp>
          <p:nvSpPr>
            <p:cNvPr id="5" name="TextBox 5"/>
            <p:cNvSpPr txBox="1"/>
            <p:nvPr/>
          </p:nvSpPr>
          <p:spPr>
            <a:xfrm>
              <a:off x="0" y="-38100"/>
              <a:ext cx="3725466" cy="196098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4876604" y="277920"/>
            <a:ext cx="6805945" cy="1798802"/>
            <a:chOff x="0" y="0"/>
            <a:chExt cx="1792512" cy="473758"/>
          </a:xfrm>
        </p:grpSpPr>
        <p:sp>
          <p:nvSpPr>
            <p:cNvPr id="7" name="Freeform 7"/>
            <p:cNvSpPr/>
            <p:nvPr/>
          </p:nvSpPr>
          <p:spPr>
            <a:xfrm>
              <a:off x="0" y="0"/>
              <a:ext cx="1792512" cy="473758"/>
            </a:xfrm>
            <a:custGeom>
              <a:avLst/>
              <a:gdLst/>
              <a:ahLst/>
              <a:cxnLst/>
              <a:rect l="l" t="t" r="r" b="b"/>
              <a:pathLst>
                <a:path w="1792512" h="473758">
                  <a:moveTo>
                    <a:pt x="30713" y="0"/>
                  </a:moveTo>
                  <a:lnTo>
                    <a:pt x="1761799" y="0"/>
                  </a:lnTo>
                  <a:cubicBezTo>
                    <a:pt x="1769945" y="0"/>
                    <a:pt x="1777757" y="3236"/>
                    <a:pt x="1783517" y="8996"/>
                  </a:cubicBezTo>
                  <a:cubicBezTo>
                    <a:pt x="1789276" y="14755"/>
                    <a:pt x="1792512" y="22567"/>
                    <a:pt x="1792512" y="30713"/>
                  </a:cubicBezTo>
                  <a:lnTo>
                    <a:pt x="1792512" y="443045"/>
                  </a:lnTo>
                  <a:cubicBezTo>
                    <a:pt x="1792512" y="460008"/>
                    <a:pt x="1778761" y="473758"/>
                    <a:pt x="1761799" y="473758"/>
                  </a:cubicBezTo>
                  <a:lnTo>
                    <a:pt x="30713" y="473758"/>
                  </a:lnTo>
                  <a:cubicBezTo>
                    <a:pt x="22567" y="473758"/>
                    <a:pt x="14755" y="470523"/>
                    <a:pt x="8996" y="464763"/>
                  </a:cubicBezTo>
                  <a:cubicBezTo>
                    <a:pt x="3236" y="459003"/>
                    <a:pt x="0" y="451191"/>
                    <a:pt x="0" y="443045"/>
                  </a:cubicBezTo>
                  <a:lnTo>
                    <a:pt x="0" y="30713"/>
                  </a:lnTo>
                  <a:cubicBezTo>
                    <a:pt x="0" y="22567"/>
                    <a:pt x="3236" y="14755"/>
                    <a:pt x="8996" y="8996"/>
                  </a:cubicBezTo>
                  <a:cubicBezTo>
                    <a:pt x="14755" y="3236"/>
                    <a:pt x="22567" y="0"/>
                    <a:pt x="30713" y="0"/>
                  </a:cubicBezTo>
                  <a:close/>
                </a:path>
              </a:pathLst>
            </a:custGeom>
            <a:gradFill rotWithShape="1">
              <a:gsLst>
                <a:gs pos="0">
                  <a:srgbClr val="0097B2">
                    <a:alpha val="100000"/>
                  </a:srgbClr>
                </a:gs>
                <a:gs pos="100000">
                  <a:srgbClr val="7ED957">
                    <a:alpha val="100000"/>
                  </a:srgbClr>
                </a:gs>
              </a:gsLst>
              <a:lin ang="0"/>
            </a:gradFill>
          </p:spPr>
        </p:sp>
        <p:sp>
          <p:nvSpPr>
            <p:cNvPr id="8" name="TextBox 8"/>
            <p:cNvSpPr txBox="1"/>
            <p:nvPr/>
          </p:nvSpPr>
          <p:spPr>
            <a:xfrm>
              <a:off x="0" y="-104775"/>
              <a:ext cx="1792512" cy="578533"/>
            </a:xfrm>
            <a:prstGeom prst="rect">
              <a:avLst/>
            </a:prstGeom>
          </p:spPr>
          <p:txBody>
            <a:bodyPr lIns="50800" tIns="50800" rIns="50800" bIns="50800" rtlCol="0" anchor="ctr"/>
            <a:lstStyle/>
            <a:p>
              <a:pPr algn="ctr">
                <a:lnSpc>
                  <a:spcPts val="7139"/>
                </a:lnSpc>
              </a:pPr>
              <a:r>
                <a:rPr lang="en-US" sz="5000" b="1" dirty="0">
                  <a:solidFill>
                    <a:srgbClr val="145B03"/>
                  </a:solidFill>
                  <a:latin typeface="Roboto" panose="02000000000000000000" pitchFamily="2" charset="0"/>
                  <a:ea typeface="Roboto" panose="02000000000000000000" pitchFamily="2" charset="0"/>
                  <a:cs typeface="Roboto" panose="02000000000000000000" pitchFamily="2" charset="0"/>
                  <a:sym typeface="More Sugar"/>
                </a:rPr>
                <a:t>TABLE OF CONTENT</a:t>
              </a:r>
            </a:p>
          </p:txBody>
        </p:sp>
      </p:grpSp>
      <p:sp>
        <p:nvSpPr>
          <p:cNvPr id="9" name="Freeform 9"/>
          <p:cNvSpPr/>
          <p:nvPr/>
        </p:nvSpPr>
        <p:spPr>
          <a:xfrm>
            <a:off x="13562032" y="0"/>
            <a:ext cx="4725968" cy="4371520"/>
          </a:xfrm>
          <a:custGeom>
            <a:avLst/>
            <a:gdLst/>
            <a:ahLst/>
            <a:cxnLst/>
            <a:rect l="l" t="t" r="r" b="b"/>
            <a:pathLst>
              <a:path w="4725968" h="4371520">
                <a:moveTo>
                  <a:pt x="0" y="0"/>
                </a:moveTo>
                <a:lnTo>
                  <a:pt x="4725969" y="0"/>
                </a:lnTo>
                <a:lnTo>
                  <a:pt x="4725969" y="4371520"/>
                </a:lnTo>
                <a:lnTo>
                  <a:pt x="0" y="4371520"/>
                </a:lnTo>
                <a:lnTo>
                  <a:pt x="0" y="0"/>
                </a:lnTo>
                <a:close/>
              </a:path>
            </a:pathLst>
          </a:custGeom>
          <a:blipFill>
            <a:blip r:embed="rId4"/>
            <a:stretch>
              <a:fillRect/>
            </a:stretch>
          </a:blipFill>
        </p:spPr>
      </p:sp>
      <p:sp>
        <p:nvSpPr>
          <p:cNvPr id="10" name="Freeform 10"/>
          <p:cNvSpPr/>
          <p:nvPr/>
        </p:nvSpPr>
        <p:spPr>
          <a:xfrm flipH="1">
            <a:off x="-285816" y="4357682"/>
            <a:ext cx="4714908" cy="5214973"/>
          </a:xfrm>
          <a:custGeom>
            <a:avLst/>
            <a:gdLst/>
            <a:ahLst/>
            <a:cxnLst/>
            <a:rect l="l" t="t" r="r" b="b"/>
            <a:pathLst>
              <a:path w="5546504" h="5712691">
                <a:moveTo>
                  <a:pt x="5546504" y="0"/>
                </a:moveTo>
                <a:lnTo>
                  <a:pt x="0" y="0"/>
                </a:lnTo>
                <a:lnTo>
                  <a:pt x="0" y="5712691"/>
                </a:lnTo>
                <a:lnTo>
                  <a:pt x="5546504" y="5712691"/>
                </a:lnTo>
                <a:lnTo>
                  <a:pt x="5546504"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785754"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7715240"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3858908"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rot="98140">
            <a:off x="1018305" y="4819130"/>
            <a:ext cx="2318320" cy="1310905"/>
          </a:xfrm>
          <a:custGeom>
            <a:avLst/>
            <a:gdLst/>
            <a:ahLst/>
            <a:cxnLst/>
            <a:rect l="l" t="t" r="r" b="b"/>
            <a:pathLst>
              <a:path w="2318320" h="1310905">
                <a:moveTo>
                  <a:pt x="0" y="0"/>
                </a:moveTo>
                <a:lnTo>
                  <a:pt x="2318320" y="0"/>
                </a:lnTo>
                <a:lnTo>
                  <a:pt x="2318320" y="1310905"/>
                </a:lnTo>
                <a:lnTo>
                  <a:pt x="0" y="13109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TextBox 15"/>
          <p:cNvSpPr txBox="1"/>
          <p:nvPr/>
        </p:nvSpPr>
        <p:spPr>
          <a:xfrm>
            <a:off x="5456690" y="8520789"/>
            <a:ext cx="5975818" cy="554639"/>
          </a:xfrm>
          <a:prstGeom prst="rect">
            <a:avLst/>
          </a:prstGeom>
        </p:spPr>
        <p:txBody>
          <a:bodyPr lIns="0" tIns="0" rIns="0" bIns="0" rtlCol="0" anchor="t">
            <a:spAutoFit/>
          </a:bodyPr>
          <a:lstStyle/>
          <a:p>
            <a:pPr algn="l">
              <a:lnSpc>
                <a:spcPts val="4684"/>
              </a:lnSpc>
            </a:pPr>
            <a:r>
              <a:rPr lang="en-US" sz="3200" b="1" dirty="0">
                <a:solidFill>
                  <a:srgbClr val="145B03"/>
                </a:solidFill>
                <a:latin typeface="Roboto Bold"/>
                <a:ea typeface="Roboto Bold"/>
                <a:cs typeface="Roboto Bold"/>
                <a:sym typeface="Roboto Bold"/>
              </a:rPr>
              <a:t>FRONTEND AND BACKEND</a:t>
            </a:r>
          </a:p>
        </p:txBody>
      </p:sp>
      <p:grpSp>
        <p:nvGrpSpPr>
          <p:cNvPr id="16" name="Group 16"/>
          <p:cNvGrpSpPr/>
          <p:nvPr/>
        </p:nvGrpSpPr>
        <p:grpSpPr>
          <a:xfrm>
            <a:off x="4140683" y="4343924"/>
            <a:ext cx="1043245" cy="104324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8C58"/>
            </a:solidFill>
          </p:spPr>
        </p:sp>
        <p:sp>
          <p:nvSpPr>
            <p:cNvPr id="18" name="TextBox 18"/>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a:solidFill>
                    <a:srgbClr val="FDF7E4"/>
                  </a:solidFill>
                  <a:latin typeface="Futura Bold"/>
                  <a:ea typeface="Futura Bold"/>
                  <a:cs typeface="Futura Bold"/>
                  <a:sym typeface="Futura Bold"/>
                </a:rPr>
                <a:t>02</a:t>
              </a:r>
            </a:p>
          </p:txBody>
        </p:sp>
      </p:grpSp>
      <p:grpSp>
        <p:nvGrpSpPr>
          <p:cNvPr id="19" name="Group 19"/>
          <p:cNvGrpSpPr/>
          <p:nvPr/>
        </p:nvGrpSpPr>
        <p:grpSpPr>
          <a:xfrm>
            <a:off x="4140683" y="2981849"/>
            <a:ext cx="1043245" cy="104324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8C58"/>
            </a:solidFill>
          </p:spPr>
        </p:sp>
        <p:sp>
          <p:nvSpPr>
            <p:cNvPr id="21" name="TextBox 21"/>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a:solidFill>
                    <a:srgbClr val="FDF7E4"/>
                  </a:solidFill>
                  <a:latin typeface="Futura Bold"/>
                  <a:ea typeface="Futura Bold"/>
                  <a:cs typeface="Futura Bold"/>
                  <a:sym typeface="Futura Bold"/>
                </a:rPr>
                <a:t>01</a:t>
              </a:r>
            </a:p>
          </p:txBody>
        </p:sp>
      </p:grpSp>
      <p:grpSp>
        <p:nvGrpSpPr>
          <p:cNvPr id="22" name="Group 22"/>
          <p:cNvGrpSpPr/>
          <p:nvPr/>
        </p:nvGrpSpPr>
        <p:grpSpPr>
          <a:xfrm>
            <a:off x="4140683" y="8316545"/>
            <a:ext cx="1043245" cy="10432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8C58"/>
            </a:solidFill>
          </p:spPr>
        </p:sp>
        <p:sp>
          <p:nvSpPr>
            <p:cNvPr id="24" name="TextBox 24"/>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a:solidFill>
                    <a:srgbClr val="FDF7E4"/>
                  </a:solidFill>
                  <a:latin typeface="Futura Bold"/>
                  <a:ea typeface="Futura Bold"/>
                  <a:cs typeface="Futura Bold"/>
                  <a:sym typeface="Futura Bold"/>
                </a:rPr>
                <a:t>05</a:t>
              </a:r>
            </a:p>
          </p:txBody>
        </p:sp>
      </p:grpSp>
      <p:grpSp>
        <p:nvGrpSpPr>
          <p:cNvPr id="25" name="Group 25"/>
          <p:cNvGrpSpPr/>
          <p:nvPr/>
        </p:nvGrpSpPr>
        <p:grpSpPr>
          <a:xfrm>
            <a:off x="4140683" y="6958975"/>
            <a:ext cx="1043245" cy="104324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8C58"/>
            </a:solidFill>
          </p:spPr>
        </p:sp>
        <p:sp>
          <p:nvSpPr>
            <p:cNvPr id="27" name="TextBox 27"/>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a:solidFill>
                    <a:srgbClr val="FDF7E4"/>
                  </a:solidFill>
                  <a:latin typeface="Futura Bold"/>
                  <a:ea typeface="Futura Bold"/>
                  <a:cs typeface="Futura Bold"/>
                  <a:sym typeface="Futura Bold"/>
                </a:rPr>
                <a:t>04</a:t>
              </a:r>
            </a:p>
          </p:txBody>
        </p:sp>
      </p:grpSp>
      <p:grpSp>
        <p:nvGrpSpPr>
          <p:cNvPr id="28" name="Group 28"/>
          <p:cNvGrpSpPr/>
          <p:nvPr/>
        </p:nvGrpSpPr>
        <p:grpSpPr>
          <a:xfrm>
            <a:off x="4140683" y="5701493"/>
            <a:ext cx="1043245" cy="104324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8C58"/>
            </a:solidFill>
          </p:spPr>
        </p:sp>
        <p:sp>
          <p:nvSpPr>
            <p:cNvPr id="30" name="TextBox 30"/>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a:solidFill>
                    <a:srgbClr val="FDF7E4"/>
                  </a:solidFill>
                  <a:latin typeface="Futura Bold"/>
                  <a:ea typeface="Futura Bold"/>
                  <a:cs typeface="Futura Bold"/>
                  <a:sym typeface="Futura Bold"/>
                </a:rPr>
                <a:t>03</a:t>
              </a:r>
            </a:p>
          </p:txBody>
        </p:sp>
      </p:grpSp>
      <p:grpSp>
        <p:nvGrpSpPr>
          <p:cNvPr id="31" name="Group 31"/>
          <p:cNvGrpSpPr/>
          <p:nvPr/>
        </p:nvGrpSpPr>
        <p:grpSpPr>
          <a:xfrm>
            <a:off x="10845785" y="8406490"/>
            <a:ext cx="1043245" cy="104324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8C58"/>
            </a:solidFill>
          </p:spPr>
        </p:sp>
        <p:sp>
          <p:nvSpPr>
            <p:cNvPr id="33" name="TextBox 33"/>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a:solidFill>
                    <a:srgbClr val="FDF7E4"/>
                  </a:solidFill>
                  <a:latin typeface="Futura Bold"/>
                  <a:ea typeface="Futura Bold"/>
                  <a:cs typeface="Futura Bold"/>
                  <a:sym typeface="Futura Bold"/>
                </a:rPr>
                <a:t>09</a:t>
              </a:r>
            </a:p>
          </p:txBody>
        </p:sp>
      </p:grpSp>
      <p:grpSp>
        <p:nvGrpSpPr>
          <p:cNvPr id="34" name="Group 34"/>
          <p:cNvGrpSpPr/>
          <p:nvPr/>
        </p:nvGrpSpPr>
        <p:grpSpPr>
          <a:xfrm>
            <a:off x="10845785" y="4419701"/>
            <a:ext cx="1043245" cy="104324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8C58"/>
            </a:solidFill>
          </p:spPr>
        </p:sp>
        <p:sp>
          <p:nvSpPr>
            <p:cNvPr id="36" name="TextBox 36"/>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a:solidFill>
                    <a:srgbClr val="FDF7E4"/>
                  </a:solidFill>
                  <a:latin typeface="Futura Bold"/>
                  <a:ea typeface="Futura Bold"/>
                  <a:cs typeface="Futura Bold"/>
                  <a:sym typeface="Futura Bold"/>
                </a:rPr>
                <a:t>06</a:t>
              </a:r>
            </a:p>
          </p:txBody>
        </p:sp>
      </p:grpSp>
      <p:grpSp>
        <p:nvGrpSpPr>
          <p:cNvPr id="37" name="Group 37"/>
          <p:cNvGrpSpPr/>
          <p:nvPr/>
        </p:nvGrpSpPr>
        <p:grpSpPr>
          <a:xfrm>
            <a:off x="10845785" y="7115595"/>
            <a:ext cx="1043245" cy="1043245"/>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8C58"/>
            </a:solidFill>
          </p:spPr>
        </p:sp>
        <p:sp>
          <p:nvSpPr>
            <p:cNvPr id="39" name="TextBox 39"/>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a:solidFill>
                    <a:srgbClr val="FDF7E4"/>
                  </a:solidFill>
                  <a:latin typeface="Futura Bold"/>
                  <a:ea typeface="Futura Bold"/>
                  <a:cs typeface="Futura Bold"/>
                  <a:sym typeface="Futura Bold"/>
                </a:rPr>
                <a:t>08</a:t>
              </a:r>
            </a:p>
          </p:txBody>
        </p:sp>
      </p:grpSp>
      <p:grpSp>
        <p:nvGrpSpPr>
          <p:cNvPr id="40" name="Group 40"/>
          <p:cNvGrpSpPr/>
          <p:nvPr/>
        </p:nvGrpSpPr>
        <p:grpSpPr>
          <a:xfrm>
            <a:off x="10845785" y="5710401"/>
            <a:ext cx="1043245" cy="1043245"/>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8C58"/>
            </a:solidFill>
          </p:spPr>
        </p:sp>
        <p:sp>
          <p:nvSpPr>
            <p:cNvPr id="42" name="TextBox 42"/>
            <p:cNvSpPr txBox="1"/>
            <p:nvPr/>
          </p:nvSpPr>
          <p:spPr>
            <a:xfrm>
              <a:off x="76200" y="-47625"/>
              <a:ext cx="660400" cy="784225"/>
            </a:xfrm>
            <a:prstGeom prst="rect">
              <a:avLst/>
            </a:prstGeom>
          </p:spPr>
          <p:txBody>
            <a:bodyPr lIns="50800" tIns="50800" rIns="50800" bIns="50800" rtlCol="0" anchor="ctr"/>
            <a:lstStyle/>
            <a:p>
              <a:pPr algn="ctr">
                <a:lnSpc>
                  <a:spcPts val="4200"/>
                </a:lnSpc>
              </a:pPr>
              <a:r>
                <a:rPr lang="en-US" sz="3000" b="1" spc="300">
                  <a:solidFill>
                    <a:srgbClr val="FDF7E4"/>
                  </a:solidFill>
                  <a:latin typeface="Futura Bold"/>
                  <a:ea typeface="Futura Bold"/>
                  <a:cs typeface="Futura Bold"/>
                  <a:sym typeface="Futura Bold"/>
                </a:rPr>
                <a:t>07</a:t>
              </a:r>
            </a:p>
          </p:txBody>
        </p:sp>
      </p:grpSp>
      <p:sp>
        <p:nvSpPr>
          <p:cNvPr id="43" name="Freeform 43"/>
          <p:cNvSpPr/>
          <p:nvPr/>
        </p:nvSpPr>
        <p:spPr>
          <a:xfrm>
            <a:off x="11889030" y="98518"/>
            <a:ext cx="3740388" cy="2375869"/>
          </a:xfrm>
          <a:custGeom>
            <a:avLst/>
            <a:gdLst/>
            <a:ahLst/>
            <a:cxnLst/>
            <a:rect l="l" t="t" r="r" b="b"/>
            <a:pathLst>
              <a:path w="3740388" h="2375869">
                <a:moveTo>
                  <a:pt x="0" y="0"/>
                </a:moveTo>
                <a:lnTo>
                  <a:pt x="3740388" y="0"/>
                </a:lnTo>
                <a:lnTo>
                  <a:pt x="3740388" y="2375868"/>
                </a:lnTo>
                <a:lnTo>
                  <a:pt x="0" y="2375868"/>
                </a:lnTo>
                <a:lnTo>
                  <a:pt x="0" y="0"/>
                </a:lnTo>
                <a:close/>
              </a:path>
            </a:pathLst>
          </a:custGeom>
          <a:blipFill>
            <a:blip r:embed="rId11"/>
            <a:stretch>
              <a:fillRect/>
            </a:stretch>
          </a:blipFill>
        </p:spPr>
      </p:sp>
      <p:sp>
        <p:nvSpPr>
          <p:cNvPr id="44" name="TextBox 44"/>
          <p:cNvSpPr txBox="1"/>
          <p:nvPr/>
        </p:nvSpPr>
        <p:spPr>
          <a:xfrm>
            <a:off x="5457534" y="5885880"/>
            <a:ext cx="4211627" cy="554639"/>
          </a:xfrm>
          <a:prstGeom prst="rect">
            <a:avLst/>
          </a:prstGeom>
        </p:spPr>
        <p:txBody>
          <a:bodyPr lIns="0" tIns="0" rIns="0" bIns="0" rtlCol="0" anchor="t">
            <a:spAutoFit/>
          </a:bodyPr>
          <a:lstStyle/>
          <a:p>
            <a:pPr algn="l">
              <a:lnSpc>
                <a:spcPts val="4684"/>
              </a:lnSpc>
            </a:pPr>
            <a:r>
              <a:rPr lang="en-US" sz="3200" b="1" dirty="0">
                <a:solidFill>
                  <a:srgbClr val="145B03"/>
                </a:solidFill>
                <a:latin typeface="Roboto Bold"/>
                <a:ea typeface="Roboto Bold"/>
                <a:cs typeface="Roboto Bold"/>
                <a:sym typeface="Roboto Bold"/>
              </a:rPr>
              <a:t>WORKFLOW</a:t>
            </a:r>
          </a:p>
        </p:txBody>
      </p:sp>
      <p:sp>
        <p:nvSpPr>
          <p:cNvPr id="45" name="TextBox 45"/>
          <p:cNvSpPr txBox="1"/>
          <p:nvPr/>
        </p:nvSpPr>
        <p:spPr>
          <a:xfrm>
            <a:off x="5487002" y="4571015"/>
            <a:ext cx="4211627" cy="554639"/>
          </a:xfrm>
          <a:prstGeom prst="rect">
            <a:avLst/>
          </a:prstGeom>
        </p:spPr>
        <p:txBody>
          <a:bodyPr lIns="0" tIns="0" rIns="0" bIns="0" rtlCol="0" anchor="t">
            <a:spAutoFit/>
          </a:bodyPr>
          <a:lstStyle/>
          <a:p>
            <a:pPr algn="l">
              <a:lnSpc>
                <a:spcPts val="4684"/>
              </a:lnSpc>
            </a:pPr>
            <a:r>
              <a:rPr lang="en-US" sz="3200" b="1" dirty="0">
                <a:solidFill>
                  <a:srgbClr val="145B03"/>
                </a:solidFill>
                <a:latin typeface="Roboto Bold"/>
                <a:ea typeface="Roboto Bold"/>
                <a:cs typeface="Roboto Bold"/>
                <a:sym typeface="Roboto Bold"/>
              </a:rPr>
              <a:t>KEY STEPS</a:t>
            </a:r>
          </a:p>
        </p:txBody>
      </p:sp>
      <p:sp>
        <p:nvSpPr>
          <p:cNvPr id="46" name="TextBox 46"/>
          <p:cNvSpPr txBox="1"/>
          <p:nvPr/>
        </p:nvSpPr>
        <p:spPr>
          <a:xfrm>
            <a:off x="5457534" y="3207637"/>
            <a:ext cx="8757279" cy="564257"/>
          </a:xfrm>
          <a:prstGeom prst="rect">
            <a:avLst/>
          </a:prstGeom>
        </p:spPr>
        <p:txBody>
          <a:bodyPr lIns="0" tIns="0" rIns="0" bIns="0" rtlCol="0" anchor="t">
            <a:spAutoFit/>
          </a:bodyPr>
          <a:lstStyle/>
          <a:p>
            <a:pPr algn="l">
              <a:lnSpc>
                <a:spcPts val="4804"/>
              </a:lnSpc>
            </a:pPr>
            <a:r>
              <a:rPr lang="en-US" sz="3200" b="1" dirty="0">
                <a:solidFill>
                  <a:srgbClr val="145B03"/>
                </a:solidFill>
                <a:latin typeface="Roboto Bold"/>
                <a:ea typeface="Roboto Bold"/>
                <a:cs typeface="Roboto Bold"/>
                <a:sym typeface="Roboto Bold"/>
              </a:rPr>
              <a:t>INTRODUCTION:WHY THIS? AND USES</a:t>
            </a:r>
          </a:p>
        </p:txBody>
      </p:sp>
      <p:sp>
        <p:nvSpPr>
          <p:cNvPr id="47" name="TextBox 47"/>
          <p:cNvSpPr txBox="1"/>
          <p:nvPr/>
        </p:nvSpPr>
        <p:spPr>
          <a:xfrm>
            <a:off x="5129362" y="7097163"/>
            <a:ext cx="3674388" cy="631583"/>
          </a:xfrm>
          <a:prstGeom prst="rect">
            <a:avLst/>
          </a:prstGeom>
        </p:spPr>
        <p:txBody>
          <a:bodyPr lIns="0" tIns="0" rIns="0" bIns="0" rtlCol="0" anchor="t">
            <a:spAutoFit/>
          </a:bodyPr>
          <a:lstStyle/>
          <a:p>
            <a:pPr algn="ctr">
              <a:lnSpc>
                <a:spcPts val="5459"/>
              </a:lnSpc>
            </a:pPr>
            <a:r>
              <a:rPr lang="en-US" sz="3200" b="1" dirty="0">
                <a:solidFill>
                  <a:srgbClr val="145B03"/>
                </a:solidFill>
                <a:latin typeface="Roboto Bold"/>
                <a:ea typeface="Roboto Bold"/>
                <a:cs typeface="Roboto Bold"/>
                <a:sym typeface="Roboto Bold"/>
              </a:rPr>
              <a:t>REQUIREMENTS</a:t>
            </a:r>
          </a:p>
        </p:txBody>
      </p:sp>
      <p:sp>
        <p:nvSpPr>
          <p:cNvPr id="48" name="TextBox 48"/>
          <p:cNvSpPr txBox="1"/>
          <p:nvPr/>
        </p:nvSpPr>
        <p:spPr>
          <a:xfrm>
            <a:off x="7444886" y="4493557"/>
            <a:ext cx="14145128" cy="631583"/>
          </a:xfrm>
          <a:prstGeom prst="rect">
            <a:avLst/>
          </a:prstGeom>
        </p:spPr>
        <p:txBody>
          <a:bodyPr lIns="0" tIns="0" rIns="0" bIns="0" rtlCol="0" anchor="t">
            <a:spAutoFit/>
          </a:bodyPr>
          <a:lstStyle/>
          <a:p>
            <a:pPr algn="ctr">
              <a:lnSpc>
                <a:spcPts val="5459"/>
              </a:lnSpc>
              <a:spcBef>
                <a:spcPct val="0"/>
              </a:spcBef>
            </a:pPr>
            <a:r>
              <a:rPr lang="en-US" sz="3200" b="1" dirty="0">
                <a:solidFill>
                  <a:srgbClr val="145B03"/>
                </a:solidFill>
                <a:latin typeface="Roboto Bold"/>
                <a:ea typeface="Roboto Bold"/>
                <a:cs typeface="Roboto Bold"/>
                <a:sym typeface="Roboto Bold"/>
              </a:rPr>
              <a:t>STAGES OF ANALYSIS</a:t>
            </a:r>
          </a:p>
        </p:txBody>
      </p:sp>
      <p:sp>
        <p:nvSpPr>
          <p:cNvPr id="49" name="TextBox 49"/>
          <p:cNvSpPr txBox="1"/>
          <p:nvPr/>
        </p:nvSpPr>
        <p:spPr>
          <a:xfrm>
            <a:off x="7444886" y="5804097"/>
            <a:ext cx="14145128" cy="631583"/>
          </a:xfrm>
          <a:prstGeom prst="rect">
            <a:avLst/>
          </a:prstGeom>
        </p:spPr>
        <p:txBody>
          <a:bodyPr lIns="0" tIns="0" rIns="0" bIns="0" rtlCol="0" anchor="t">
            <a:spAutoFit/>
          </a:bodyPr>
          <a:lstStyle/>
          <a:p>
            <a:pPr algn="ctr">
              <a:lnSpc>
                <a:spcPts val="5459"/>
              </a:lnSpc>
              <a:spcBef>
                <a:spcPct val="0"/>
              </a:spcBef>
            </a:pPr>
            <a:r>
              <a:rPr lang="en-US" sz="3200" b="1" dirty="0">
                <a:solidFill>
                  <a:srgbClr val="145B03"/>
                </a:solidFill>
                <a:latin typeface="Roboto Bold"/>
                <a:ea typeface="Roboto Bold"/>
                <a:cs typeface="Roboto Bold"/>
                <a:sym typeface="Roboto Bold"/>
              </a:rPr>
              <a:t>DATA FLOW DIAGRAM</a:t>
            </a:r>
          </a:p>
        </p:txBody>
      </p:sp>
      <p:sp>
        <p:nvSpPr>
          <p:cNvPr id="50" name="TextBox 50"/>
          <p:cNvSpPr txBox="1"/>
          <p:nvPr/>
        </p:nvSpPr>
        <p:spPr>
          <a:xfrm>
            <a:off x="6841448" y="7274163"/>
            <a:ext cx="14145128" cy="631583"/>
          </a:xfrm>
          <a:prstGeom prst="rect">
            <a:avLst/>
          </a:prstGeom>
        </p:spPr>
        <p:txBody>
          <a:bodyPr lIns="0" tIns="0" rIns="0" bIns="0" rtlCol="0" anchor="t">
            <a:spAutoFit/>
          </a:bodyPr>
          <a:lstStyle/>
          <a:p>
            <a:pPr algn="ctr">
              <a:lnSpc>
                <a:spcPts val="5459"/>
              </a:lnSpc>
              <a:spcBef>
                <a:spcPct val="0"/>
              </a:spcBef>
            </a:pPr>
            <a:r>
              <a:rPr lang="en-US" sz="3200" b="1" dirty="0">
                <a:solidFill>
                  <a:srgbClr val="145B03"/>
                </a:solidFill>
                <a:latin typeface="Roboto Bold"/>
                <a:ea typeface="Roboto Bold"/>
                <a:cs typeface="Roboto Bold"/>
                <a:sym typeface="Roboto Bold"/>
              </a:rPr>
              <a:t>FUTURE SCOPE</a:t>
            </a:r>
          </a:p>
        </p:txBody>
      </p:sp>
      <p:sp>
        <p:nvSpPr>
          <p:cNvPr id="51" name="TextBox 51"/>
          <p:cNvSpPr txBox="1"/>
          <p:nvPr/>
        </p:nvSpPr>
        <p:spPr>
          <a:xfrm>
            <a:off x="6493845" y="8511265"/>
            <a:ext cx="14145128" cy="631583"/>
          </a:xfrm>
          <a:prstGeom prst="rect">
            <a:avLst/>
          </a:prstGeom>
        </p:spPr>
        <p:txBody>
          <a:bodyPr lIns="0" tIns="0" rIns="0" bIns="0" rtlCol="0" anchor="t">
            <a:spAutoFit/>
          </a:bodyPr>
          <a:lstStyle/>
          <a:p>
            <a:pPr algn="ctr">
              <a:lnSpc>
                <a:spcPts val="5459"/>
              </a:lnSpc>
              <a:spcBef>
                <a:spcPct val="0"/>
              </a:spcBef>
            </a:pPr>
            <a:r>
              <a:rPr lang="en-US" sz="3200" b="1" dirty="0">
                <a:solidFill>
                  <a:srgbClr val="145B03"/>
                </a:solidFill>
                <a:latin typeface="Roboto Bold"/>
                <a:ea typeface="Roboto Bold"/>
                <a:cs typeface="Roboto Bold"/>
                <a:sym typeface="Roboto Bold"/>
              </a:rPr>
              <a:t>CONCUSION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2" name="laser.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60144" t="-5574" r="-4830" b="-53535"/>
            </a:stretch>
          </a:blipFill>
        </p:spPr>
      </p:sp>
      <p:sp>
        <p:nvSpPr>
          <p:cNvPr id="3" name="Freeform 3"/>
          <p:cNvSpPr/>
          <p:nvPr/>
        </p:nvSpPr>
        <p:spPr>
          <a:xfrm>
            <a:off x="211165" y="2563250"/>
            <a:ext cx="5289497" cy="7723750"/>
          </a:xfrm>
          <a:custGeom>
            <a:avLst/>
            <a:gdLst/>
            <a:ahLst/>
            <a:cxnLst/>
            <a:rect l="l" t="t" r="r" b="b"/>
            <a:pathLst>
              <a:path w="6975282" h="11601300">
                <a:moveTo>
                  <a:pt x="0" y="0"/>
                </a:moveTo>
                <a:lnTo>
                  <a:pt x="6975282" y="0"/>
                </a:lnTo>
                <a:lnTo>
                  <a:pt x="6975282" y="11601301"/>
                </a:lnTo>
                <a:lnTo>
                  <a:pt x="0" y="11601301"/>
                </a:lnTo>
                <a:lnTo>
                  <a:pt x="0" y="0"/>
                </a:lnTo>
                <a:close/>
              </a:path>
            </a:pathLst>
          </a:custGeom>
          <a:blipFill>
            <a:blip r:embed="rId4" cstate="print"/>
            <a:stretch>
              <a:fillRect/>
            </a:stretch>
          </a:blipFill>
        </p:spPr>
      </p:sp>
      <p:sp>
        <p:nvSpPr>
          <p:cNvPr id="4" name="Freeform 4"/>
          <p:cNvSpPr/>
          <p:nvPr/>
        </p:nvSpPr>
        <p:spPr>
          <a:xfrm>
            <a:off x="-285816" y="0"/>
            <a:ext cx="6858048" cy="10287000"/>
          </a:xfrm>
          <a:custGeom>
            <a:avLst/>
            <a:gdLst/>
            <a:ahLst/>
            <a:cxnLst/>
            <a:rect l="l" t="t" r="r" b="b"/>
            <a:pathLst>
              <a:path w="6975282" h="11601300">
                <a:moveTo>
                  <a:pt x="0" y="0"/>
                </a:moveTo>
                <a:lnTo>
                  <a:pt x="6975282" y="0"/>
                </a:lnTo>
                <a:lnTo>
                  <a:pt x="6975282" y="11601300"/>
                </a:lnTo>
                <a:lnTo>
                  <a:pt x="0" y="11601300"/>
                </a:lnTo>
                <a:lnTo>
                  <a:pt x="0" y="0"/>
                </a:lnTo>
                <a:close/>
              </a:path>
            </a:pathLst>
          </a:custGeom>
          <a:blipFill>
            <a:blip r:embed="rId5"/>
            <a:stretch>
              <a:fillRect/>
            </a:stretch>
          </a:blipFill>
        </p:spPr>
      </p:sp>
      <p:sp>
        <p:nvSpPr>
          <p:cNvPr id="5" name="Freeform 5"/>
          <p:cNvSpPr/>
          <p:nvPr/>
        </p:nvSpPr>
        <p:spPr>
          <a:xfrm>
            <a:off x="2400480" y="116247"/>
            <a:ext cx="15561669" cy="10054506"/>
          </a:xfrm>
          <a:custGeom>
            <a:avLst/>
            <a:gdLst/>
            <a:ahLst/>
            <a:cxnLst/>
            <a:rect l="l" t="t" r="r" b="b"/>
            <a:pathLst>
              <a:path w="15561669" h="10054506">
                <a:moveTo>
                  <a:pt x="0" y="0"/>
                </a:moveTo>
                <a:lnTo>
                  <a:pt x="15561668" y="0"/>
                </a:lnTo>
                <a:lnTo>
                  <a:pt x="15561668" y="10054506"/>
                </a:lnTo>
                <a:lnTo>
                  <a:pt x="0" y="100545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14377" y="428592"/>
            <a:ext cx="4500594" cy="6572296"/>
          </a:xfrm>
          <a:custGeom>
            <a:avLst/>
            <a:gdLst/>
            <a:ahLst/>
            <a:cxnLst/>
            <a:rect l="l" t="t" r="r" b="b"/>
            <a:pathLst>
              <a:path w="5097769" h="6991952">
                <a:moveTo>
                  <a:pt x="0" y="0"/>
                </a:moveTo>
                <a:lnTo>
                  <a:pt x="5097769" y="0"/>
                </a:lnTo>
                <a:lnTo>
                  <a:pt x="5097769" y="6991953"/>
                </a:lnTo>
                <a:lnTo>
                  <a:pt x="0" y="69919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5493590" y="2370136"/>
            <a:ext cx="741573" cy="822827"/>
          </a:xfrm>
          <a:custGeom>
            <a:avLst/>
            <a:gdLst/>
            <a:ahLst/>
            <a:cxnLst/>
            <a:rect l="l" t="t" r="r" b="b"/>
            <a:pathLst>
              <a:path w="741573" h="822827">
                <a:moveTo>
                  <a:pt x="0" y="0"/>
                </a:moveTo>
                <a:lnTo>
                  <a:pt x="741574" y="0"/>
                </a:lnTo>
                <a:lnTo>
                  <a:pt x="741574" y="822828"/>
                </a:lnTo>
                <a:lnTo>
                  <a:pt x="0" y="822828"/>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p:spPr>
      </p:sp>
      <p:sp>
        <p:nvSpPr>
          <p:cNvPr id="8" name="Freeform 8"/>
          <p:cNvSpPr/>
          <p:nvPr/>
        </p:nvSpPr>
        <p:spPr>
          <a:xfrm flipH="1">
            <a:off x="9349277" y="2188739"/>
            <a:ext cx="741573" cy="822827"/>
          </a:xfrm>
          <a:custGeom>
            <a:avLst/>
            <a:gdLst/>
            <a:ahLst/>
            <a:cxnLst/>
            <a:rect l="l" t="t" r="r" b="b"/>
            <a:pathLst>
              <a:path w="741573" h="822827">
                <a:moveTo>
                  <a:pt x="741574" y="0"/>
                </a:moveTo>
                <a:lnTo>
                  <a:pt x="0" y="0"/>
                </a:lnTo>
                <a:lnTo>
                  <a:pt x="0" y="822827"/>
                </a:lnTo>
                <a:lnTo>
                  <a:pt x="741574" y="822827"/>
                </a:lnTo>
                <a:lnTo>
                  <a:pt x="741574" y="0"/>
                </a:lnTo>
                <a:close/>
              </a:path>
            </a:pathLst>
          </a:custGeom>
          <a:blipFill>
            <a:blip r:embed="rId10" cstate="print">
              <a:extLst>
                <a:ext uri="{96DAC541-7B7A-43D3-8B79-37D633B846F1}">
                  <asvg:svgBlip xmlns:asvg="http://schemas.microsoft.com/office/drawing/2016/SVG/main" r:embed="rId11"/>
                </a:ext>
              </a:extLst>
            </a:blip>
            <a:stretch>
              <a:fillRect/>
            </a:stretch>
          </a:blipFill>
        </p:spPr>
      </p:sp>
      <p:sp>
        <p:nvSpPr>
          <p:cNvPr id="9" name="Freeform 9"/>
          <p:cNvSpPr/>
          <p:nvPr/>
        </p:nvSpPr>
        <p:spPr>
          <a:xfrm>
            <a:off x="15775496" y="7344096"/>
            <a:ext cx="2512504" cy="2942904"/>
          </a:xfrm>
          <a:custGeom>
            <a:avLst/>
            <a:gdLst/>
            <a:ahLst/>
            <a:cxnLst/>
            <a:rect l="l" t="t" r="r" b="b"/>
            <a:pathLst>
              <a:path w="2512504" h="2942904">
                <a:moveTo>
                  <a:pt x="0" y="0"/>
                </a:moveTo>
                <a:lnTo>
                  <a:pt x="2512504" y="0"/>
                </a:lnTo>
                <a:lnTo>
                  <a:pt x="2512504" y="2942904"/>
                </a:lnTo>
                <a:lnTo>
                  <a:pt x="0" y="2942904"/>
                </a:lnTo>
                <a:lnTo>
                  <a:pt x="0" y="0"/>
                </a:lnTo>
                <a:close/>
              </a:path>
            </a:pathLst>
          </a:custGeom>
          <a:blipFill>
            <a:blip r:embed="rId12" cstate="print"/>
            <a:stretch>
              <a:fillRect/>
            </a:stretch>
          </a:blipFill>
        </p:spPr>
      </p:sp>
      <p:sp>
        <p:nvSpPr>
          <p:cNvPr id="10" name="TextBox 10"/>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11" name="TextBox 11"/>
          <p:cNvSpPr txBox="1"/>
          <p:nvPr/>
        </p:nvSpPr>
        <p:spPr>
          <a:xfrm>
            <a:off x="6263498" y="652676"/>
            <a:ext cx="9809988" cy="1503553"/>
          </a:xfrm>
          <a:prstGeom prst="rect">
            <a:avLst/>
          </a:prstGeom>
        </p:spPr>
        <p:txBody>
          <a:bodyPr wrap="square" lIns="0" tIns="0" rIns="0" bIns="0" rtlCol="0" anchor="t">
            <a:spAutoFit/>
          </a:bodyPr>
          <a:lstStyle/>
          <a:p>
            <a:pPr algn="ctr">
              <a:lnSpc>
                <a:spcPts val="12460"/>
              </a:lnSpc>
            </a:pPr>
            <a:r>
              <a:rPr lang="en-US" sz="8000" b="1" dirty="0">
                <a:solidFill>
                  <a:srgbClr val="145B03"/>
                </a:solidFill>
                <a:latin typeface="Roboto" panose="02000000000000000000" pitchFamily="2" charset="0"/>
                <a:ea typeface="Roboto" panose="02000000000000000000" pitchFamily="2" charset="0"/>
                <a:cs typeface="Roboto" panose="02000000000000000000" pitchFamily="2" charset="0"/>
                <a:sym typeface="More Sugar"/>
              </a:rPr>
              <a:t>INTRODUCTION</a:t>
            </a:r>
          </a:p>
        </p:txBody>
      </p:sp>
      <p:sp>
        <p:nvSpPr>
          <p:cNvPr id="12" name="TextBox 12"/>
          <p:cNvSpPr txBox="1"/>
          <p:nvPr/>
        </p:nvSpPr>
        <p:spPr>
          <a:xfrm>
            <a:off x="4592446" y="2514029"/>
            <a:ext cx="12666854" cy="6065763"/>
          </a:xfrm>
          <a:prstGeom prst="rect">
            <a:avLst/>
          </a:prstGeom>
        </p:spPr>
        <p:txBody>
          <a:bodyPr lIns="0" tIns="0" rIns="0" bIns="0" rtlCol="0" anchor="t">
            <a:spAutoFit/>
          </a:bodyPr>
          <a:lstStyle/>
          <a:p>
            <a:pPr algn="just">
              <a:lnSpc>
                <a:spcPts val="4897"/>
              </a:lnSpc>
            </a:pPr>
            <a:r>
              <a:rPr lang="en-US" sz="3200" dirty="0">
                <a:solidFill>
                  <a:srgbClr val="317A41"/>
                </a:solidFill>
                <a:latin typeface="Roboto"/>
                <a:ea typeface="Roboto"/>
                <a:cs typeface="Roboto"/>
                <a:sym typeface="Roboto"/>
              </a:rPr>
              <a:t>Sound classification Project is a subset of audio signal processing and machine learning that focuses on identifying and categorizing sounds. When applied to animal voice classification, it aims to automatically detect and identify animal species based on their vocalizations (calls, chirps, roars, etc.).</a:t>
            </a:r>
          </a:p>
          <a:p>
            <a:pPr algn="just">
              <a:lnSpc>
                <a:spcPts val="5207"/>
              </a:lnSpc>
            </a:pPr>
            <a:r>
              <a:rPr lang="en-US" sz="3200" dirty="0">
                <a:solidFill>
                  <a:srgbClr val="317A41"/>
                </a:solidFill>
                <a:latin typeface="Roboto"/>
                <a:ea typeface="Roboto"/>
                <a:cs typeface="Roboto"/>
                <a:sym typeface="Roboto"/>
              </a:rPr>
              <a:t>It involves processing raw audio data and extracting meaningful features to train ML models</a:t>
            </a:r>
          </a:p>
          <a:p>
            <a:pPr algn="just">
              <a:lnSpc>
                <a:spcPts val="4479"/>
              </a:lnSpc>
            </a:pPr>
            <a:endParaRPr dirty="0"/>
          </a:p>
          <a:p>
            <a:pPr algn="ctr">
              <a:lnSpc>
                <a:spcPts val="2659"/>
              </a:lnSpc>
              <a:spcBef>
                <a:spcPct val="0"/>
              </a:spcBef>
            </a:pPr>
            <a:endParaRPr dirty="0"/>
          </a:p>
          <a:p>
            <a:pPr algn="ctr">
              <a:lnSpc>
                <a:spcPts val="2659"/>
              </a:lnSpc>
              <a:spcBef>
                <a:spcPct val="0"/>
              </a:spcBef>
            </a:pPr>
            <a:endParaRPr dirty="0"/>
          </a:p>
          <a:p>
            <a:pPr algn="ctr">
              <a:lnSpc>
                <a:spcPts val="2659"/>
              </a:lnSpc>
              <a:spcBef>
                <a:spcPct val="0"/>
              </a:spcBef>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3" name="laser.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78236" t="-32242" r="-13098" b="-52289"/>
            </a:stretch>
          </a:blipFill>
        </p:spPr>
      </p:sp>
      <p:grpSp>
        <p:nvGrpSpPr>
          <p:cNvPr id="3" name="Group 3"/>
          <p:cNvGrpSpPr/>
          <p:nvPr/>
        </p:nvGrpSpPr>
        <p:grpSpPr>
          <a:xfrm>
            <a:off x="3515194" y="70768"/>
            <a:ext cx="13361436" cy="2325841"/>
            <a:chOff x="0" y="0"/>
            <a:chExt cx="3519061" cy="612567"/>
          </a:xfrm>
        </p:grpSpPr>
        <p:sp>
          <p:nvSpPr>
            <p:cNvPr id="4" name="Freeform 4"/>
            <p:cNvSpPr/>
            <p:nvPr/>
          </p:nvSpPr>
          <p:spPr>
            <a:xfrm>
              <a:off x="0" y="0"/>
              <a:ext cx="3519061" cy="612567"/>
            </a:xfrm>
            <a:custGeom>
              <a:avLst/>
              <a:gdLst/>
              <a:ahLst/>
              <a:cxnLst/>
              <a:rect l="l" t="t" r="r" b="b"/>
              <a:pathLst>
                <a:path w="3519061" h="612567">
                  <a:moveTo>
                    <a:pt x="13906" y="0"/>
                  </a:moveTo>
                  <a:lnTo>
                    <a:pt x="3505155" y="0"/>
                  </a:lnTo>
                  <a:cubicBezTo>
                    <a:pt x="3512835" y="0"/>
                    <a:pt x="3519061" y="6226"/>
                    <a:pt x="3519061" y="13906"/>
                  </a:cubicBezTo>
                  <a:lnTo>
                    <a:pt x="3519061" y="598661"/>
                  </a:lnTo>
                  <a:cubicBezTo>
                    <a:pt x="3519061" y="606341"/>
                    <a:pt x="3512835" y="612567"/>
                    <a:pt x="3505155" y="612567"/>
                  </a:cubicBezTo>
                  <a:lnTo>
                    <a:pt x="13906" y="612567"/>
                  </a:lnTo>
                  <a:cubicBezTo>
                    <a:pt x="6226" y="612567"/>
                    <a:pt x="0" y="606341"/>
                    <a:pt x="0" y="598661"/>
                  </a:cubicBezTo>
                  <a:lnTo>
                    <a:pt x="0" y="13906"/>
                  </a:lnTo>
                  <a:cubicBezTo>
                    <a:pt x="0" y="6226"/>
                    <a:pt x="6226" y="0"/>
                    <a:pt x="13906" y="0"/>
                  </a:cubicBezTo>
                  <a:close/>
                </a:path>
              </a:pathLst>
            </a:custGeom>
            <a:solidFill>
              <a:srgbClr val="BEE8E9"/>
            </a:solidFill>
            <a:ln cap="rnd">
              <a:noFill/>
              <a:prstDash val="solid"/>
              <a:round/>
            </a:ln>
          </p:spPr>
        </p:sp>
        <p:sp>
          <p:nvSpPr>
            <p:cNvPr id="5" name="TextBox 5"/>
            <p:cNvSpPr txBox="1"/>
            <p:nvPr/>
          </p:nvSpPr>
          <p:spPr>
            <a:xfrm>
              <a:off x="0" y="-114300"/>
              <a:ext cx="3519061" cy="726867"/>
            </a:xfrm>
            <a:prstGeom prst="rect">
              <a:avLst/>
            </a:prstGeom>
          </p:spPr>
          <p:txBody>
            <a:bodyPr lIns="50800" tIns="50800" rIns="50800" bIns="50800" rtlCol="0" anchor="ctr"/>
            <a:lstStyle/>
            <a:p>
              <a:pPr algn="ctr">
                <a:lnSpc>
                  <a:spcPts val="8259"/>
                </a:lnSpc>
              </a:pPr>
              <a:endParaRPr/>
            </a:p>
          </p:txBody>
        </p:sp>
      </p:grpSp>
      <p:grpSp>
        <p:nvGrpSpPr>
          <p:cNvPr id="6" name="Group 6"/>
          <p:cNvGrpSpPr/>
          <p:nvPr/>
        </p:nvGrpSpPr>
        <p:grpSpPr>
          <a:xfrm>
            <a:off x="2623459" y="148275"/>
            <a:ext cx="15394148" cy="9701480"/>
            <a:chOff x="0" y="0"/>
            <a:chExt cx="4054426" cy="2555122"/>
          </a:xfrm>
        </p:grpSpPr>
        <p:sp>
          <p:nvSpPr>
            <p:cNvPr id="7" name="Freeform 7"/>
            <p:cNvSpPr/>
            <p:nvPr/>
          </p:nvSpPr>
          <p:spPr>
            <a:xfrm>
              <a:off x="0" y="0"/>
              <a:ext cx="4054426" cy="2555122"/>
            </a:xfrm>
            <a:custGeom>
              <a:avLst/>
              <a:gdLst/>
              <a:ahLst/>
              <a:cxnLst/>
              <a:rect l="l" t="t" r="r" b="b"/>
              <a:pathLst>
                <a:path w="4054426" h="2555122">
                  <a:moveTo>
                    <a:pt x="12573" y="0"/>
                  </a:moveTo>
                  <a:lnTo>
                    <a:pt x="4041853" y="0"/>
                  </a:lnTo>
                  <a:cubicBezTo>
                    <a:pt x="4045188" y="0"/>
                    <a:pt x="4048385" y="1325"/>
                    <a:pt x="4050743" y="3682"/>
                  </a:cubicBezTo>
                  <a:cubicBezTo>
                    <a:pt x="4053101" y="6040"/>
                    <a:pt x="4054426" y="9238"/>
                    <a:pt x="4054426" y="12573"/>
                  </a:cubicBezTo>
                  <a:lnTo>
                    <a:pt x="4054426" y="2542549"/>
                  </a:lnTo>
                  <a:cubicBezTo>
                    <a:pt x="4054426" y="2549493"/>
                    <a:pt x="4048797" y="2555122"/>
                    <a:pt x="4041853" y="2555122"/>
                  </a:cubicBezTo>
                  <a:lnTo>
                    <a:pt x="12573" y="2555122"/>
                  </a:lnTo>
                  <a:cubicBezTo>
                    <a:pt x="9238" y="2555122"/>
                    <a:pt x="6040" y="2553797"/>
                    <a:pt x="3682" y="2551440"/>
                  </a:cubicBezTo>
                  <a:cubicBezTo>
                    <a:pt x="1325" y="2549082"/>
                    <a:pt x="0" y="2545884"/>
                    <a:pt x="0" y="2542549"/>
                  </a:cubicBezTo>
                  <a:lnTo>
                    <a:pt x="0" y="12573"/>
                  </a:lnTo>
                  <a:cubicBezTo>
                    <a:pt x="0" y="9238"/>
                    <a:pt x="1325" y="6040"/>
                    <a:pt x="3682" y="3682"/>
                  </a:cubicBezTo>
                  <a:cubicBezTo>
                    <a:pt x="6040" y="1325"/>
                    <a:pt x="9238" y="0"/>
                    <a:pt x="12573" y="0"/>
                  </a:cubicBezTo>
                  <a:close/>
                </a:path>
              </a:pathLst>
            </a:custGeom>
            <a:gradFill rotWithShape="1">
              <a:gsLst>
                <a:gs pos="0">
                  <a:srgbClr val="FFFCF5">
                    <a:alpha val="100000"/>
                  </a:srgbClr>
                </a:gs>
                <a:gs pos="100000">
                  <a:srgbClr val="D8D5CA">
                    <a:alpha val="100000"/>
                  </a:srgbClr>
                </a:gs>
              </a:gsLst>
              <a:lin ang="5400000"/>
            </a:gradFill>
            <a:ln cap="rnd">
              <a:noFill/>
              <a:prstDash val="solid"/>
              <a:round/>
            </a:ln>
          </p:spPr>
        </p:sp>
        <p:sp>
          <p:nvSpPr>
            <p:cNvPr id="8" name="TextBox 8"/>
            <p:cNvSpPr txBox="1"/>
            <p:nvPr/>
          </p:nvSpPr>
          <p:spPr>
            <a:xfrm>
              <a:off x="0" y="-38100"/>
              <a:ext cx="4054426" cy="2593222"/>
            </a:xfrm>
            <a:prstGeom prst="rect">
              <a:avLst/>
            </a:prstGeom>
          </p:spPr>
          <p:txBody>
            <a:bodyPr lIns="50800" tIns="50800" rIns="50800" bIns="50800" rtlCol="0" anchor="ctr"/>
            <a:lstStyle/>
            <a:p>
              <a:pPr marL="0" lvl="0" indent="0" algn="just">
                <a:lnSpc>
                  <a:spcPts val="2659"/>
                </a:lnSpc>
                <a:spcBef>
                  <a:spcPct val="0"/>
                </a:spcBef>
              </a:pPr>
              <a:endParaRPr/>
            </a:p>
          </p:txBody>
        </p:sp>
      </p:grpSp>
      <p:sp>
        <p:nvSpPr>
          <p:cNvPr id="9" name="Freeform 9"/>
          <p:cNvSpPr/>
          <p:nvPr/>
        </p:nvSpPr>
        <p:spPr>
          <a:xfrm>
            <a:off x="1" y="0"/>
            <a:ext cx="3643274" cy="3143236"/>
          </a:xfrm>
          <a:custGeom>
            <a:avLst/>
            <a:gdLst/>
            <a:ahLst/>
            <a:cxnLst/>
            <a:rect l="l" t="t" r="r" b="b"/>
            <a:pathLst>
              <a:path w="4695311" h="4114800">
                <a:moveTo>
                  <a:pt x="0" y="0"/>
                </a:moveTo>
                <a:lnTo>
                  <a:pt x="4695312" y="0"/>
                </a:lnTo>
                <a:lnTo>
                  <a:pt x="46953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4358974" y="214278"/>
            <a:ext cx="3286148" cy="2928958"/>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85816" y="4357682"/>
            <a:ext cx="3500462" cy="5929318"/>
          </a:xfrm>
          <a:custGeom>
            <a:avLst/>
            <a:gdLst/>
            <a:ahLst/>
            <a:cxnLst/>
            <a:rect l="l" t="t" r="r" b="b"/>
            <a:pathLst>
              <a:path w="4353144" h="6868866">
                <a:moveTo>
                  <a:pt x="0" y="0"/>
                </a:moveTo>
                <a:lnTo>
                  <a:pt x="4353144" y="0"/>
                </a:lnTo>
                <a:lnTo>
                  <a:pt x="4353144" y="6868866"/>
                </a:lnTo>
                <a:lnTo>
                  <a:pt x="0" y="6868866"/>
                </a:lnTo>
                <a:lnTo>
                  <a:pt x="0" y="0"/>
                </a:lnTo>
                <a:close/>
              </a:path>
            </a:pathLst>
          </a:custGeom>
          <a:blipFill>
            <a:blip r:embed="rId6"/>
            <a:stretch>
              <a:fillRect/>
            </a:stretch>
          </a:blipFill>
        </p:spPr>
      </p:sp>
      <p:sp>
        <p:nvSpPr>
          <p:cNvPr id="14" name="Freeform 14"/>
          <p:cNvSpPr/>
          <p:nvPr/>
        </p:nvSpPr>
        <p:spPr>
          <a:xfrm>
            <a:off x="10944200" y="2876962"/>
            <a:ext cx="6668594" cy="5290874"/>
          </a:xfrm>
          <a:custGeom>
            <a:avLst/>
            <a:gdLst/>
            <a:ahLst/>
            <a:cxnLst/>
            <a:rect l="l" t="t" r="r" b="b"/>
            <a:pathLst>
              <a:path w="7018846" h="5368712">
                <a:moveTo>
                  <a:pt x="0" y="0"/>
                </a:moveTo>
                <a:lnTo>
                  <a:pt x="7018845" y="0"/>
                </a:lnTo>
                <a:lnTo>
                  <a:pt x="7018845" y="5368713"/>
                </a:lnTo>
                <a:lnTo>
                  <a:pt x="0" y="5368713"/>
                </a:lnTo>
                <a:lnTo>
                  <a:pt x="0" y="0"/>
                </a:lnTo>
                <a:close/>
              </a:path>
            </a:pathLst>
          </a:custGeom>
          <a:blipFill>
            <a:blip r:embed="rId7"/>
            <a:stretch>
              <a:fillRect l="-7471" r="-7471"/>
            </a:stretch>
          </a:blipFill>
        </p:spPr>
      </p:sp>
      <p:sp>
        <p:nvSpPr>
          <p:cNvPr id="15" name="TextBox 15"/>
          <p:cNvSpPr txBox="1"/>
          <p:nvPr/>
        </p:nvSpPr>
        <p:spPr>
          <a:xfrm>
            <a:off x="1810787" y="342235"/>
            <a:ext cx="15751226" cy="1953260"/>
          </a:xfrm>
          <a:prstGeom prst="rect">
            <a:avLst/>
          </a:prstGeom>
        </p:spPr>
        <p:txBody>
          <a:bodyPr lIns="0" tIns="0" rIns="0" bIns="0" rtlCol="0" anchor="t">
            <a:spAutoFit/>
          </a:bodyPr>
          <a:lstStyle/>
          <a:p>
            <a:pPr algn="ctr">
              <a:lnSpc>
                <a:spcPts val="7839"/>
              </a:lnSpc>
            </a:pPr>
            <a:r>
              <a:rPr lang="en-US" sz="5400" b="1" dirty="0">
                <a:solidFill>
                  <a:srgbClr val="145B03"/>
                </a:solidFill>
                <a:latin typeface="Roboto" panose="02000000000000000000" pitchFamily="2" charset="0"/>
                <a:ea typeface="Roboto" panose="02000000000000000000" pitchFamily="2" charset="0"/>
                <a:cs typeface="Roboto" panose="02000000000000000000" pitchFamily="2" charset="0"/>
                <a:sym typeface="More Sugar"/>
              </a:rPr>
              <a:t>WHY ANIMAL SOUND CLASSIFICATION</a:t>
            </a:r>
          </a:p>
          <a:p>
            <a:pPr algn="ctr">
              <a:lnSpc>
                <a:spcPts val="7839"/>
              </a:lnSpc>
            </a:pPr>
            <a:r>
              <a:rPr lang="en-US" sz="5400" b="1" dirty="0">
                <a:solidFill>
                  <a:srgbClr val="145B03"/>
                </a:solidFill>
                <a:latin typeface="Roboto" panose="02000000000000000000" pitchFamily="2" charset="0"/>
                <a:ea typeface="Roboto" panose="02000000000000000000" pitchFamily="2" charset="0"/>
                <a:cs typeface="Roboto" panose="02000000000000000000" pitchFamily="2" charset="0"/>
                <a:sym typeface="More Sugar"/>
              </a:rPr>
              <a:t>(USES)</a:t>
            </a:r>
          </a:p>
        </p:txBody>
      </p:sp>
      <p:sp>
        <p:nvSpPr>
          <p:cNvPr id="16" name="TextBox 16"/>
          <p:cNvSpPr txBox="1"/>
          <p:nvPr/>
        </p:nvSpPr>
        <p:spPr>
          <a:xfrm>
            <a:off x="3236076" y="2769724"/>
            <a:ext cx="5622172" cy="535852"/>
          </a:xfrm>
          <a:prstGeom prst="rect">
            <a:avLst/>
          </a:prstGeom>
        </p:spPr>
        <p:txBody>
          <a:bodyPr wrap="square" lIns="0" tIns="0" rIns="0" bIns="0" rtlCol="0" anchor="t">
            <a:spAutoFit/>
          </a:bodyPr>
          <a:lstStyle/>
          <a:p>
            <a:pPr marL="457200" indent="-457200" algn="l">
              <a:lnSpc>
                <a:spcPts val="4498"/>
              </a:lnSpc>
              <a:spcBef>
                <a:spcPct val="0"/>
              </a:spcBef>
              <a:buFont typeface="Arial" panose="020B0604020202020204" pitchFamily="34" charset="0"/>
              <a:buChar char="•"/>
            </a:pPr>
            <a:r>
              <a:rPr lang="en-US" sz="3200" b="1" dirty="0">
                <a:solidFill>
                  <a:srgbClr val="145B03"/>
                </a:solidFill>
                <a:latin typeface="Roboto Bold"/>
                <a:ea typeface="Roboto Bold"/>
                <a:cs typeface="Roboto Bold"/>
                <a:sym typeface="Roboto Bold"/>
              </a:rPr>
              <a:t>Automatic Identification</a:t>
            </a:r>
          </a:p>
        </p:txBody>
      </p:sp>
      <p:sp>
        <p:nvSpPr>
          <p:cNvPr id="17" name="TextBox 17"/>
          <p:cNvSpPr txBox="1"/>
          <p:nvPr/>
        </p:nvSpPr>
        <p:spPr>
          <a:xfrm>
            <a:off x="2383023" y="3765906"/>
            <a:ext cx="6929486" cy="535852"/>
          </a:xfrm>
          <a:prstGeom prst="rect">
            <a:avLst/>
          </a:prstGeom>
        </p:spPr>
        <p:txBody>
          <a:bodyPr wrap="square" lIns="0" tIns="0" rIns="0" bIns="0" rtlCol="0" anchor="t">
            <a:spAutoFit/>
          </a:bodyPr>
          <a:lstStyle/>
          <a:p>
            <a:pPr marL="457200" indent="-457200" algn="ctr">
              <a:lnSpc>
                <a:spcPts val="4498"/>
              </a:lnSpc>
              <a:spcBef>
                <a:spcPct val="0"/>
              </a:spcBef>
              <a:buFont typeface="Arial" panose="020B0604020202020204" pitchFamily="34" charset="0"/>
              <a:buChar char="•"/>
            </a:pPr>
            <a:r>
              <a:rPr lang="en-US" sz="3200" b="1" dirty="0">
                <a:solidFill>
                  <a:srgbClr val="145B03"/>
                </a:solidFill>
                <a:latin typeface="Roboto Bold"/>
                <a:ea typeface="Roboto Bold"/>
                <a:cs typeface="Roboto Bold"/>
                <a:sym typeface="Roboto Bold"/>
              </a:rPr>
              <a:t>Handles Complex Sounds</a:t>
            </a:r>
          </a:p>
        </p:txBody>
      </p:sp>
      <p:sp>
        <p:nvSpPr>
          <p:cNvPr id="18" name="TextBox 18"/>
          <p:cNvSpPr txBox="1"/>
          <p:nvPr/>
        </p:nvSpPr>
        <p:spPr>
          <a:xfrm>
            <a:off x="3236076" y="4720695"/>
            <a:ext cx="14168914" cy="556641"/>
          </a:xfrm>
          <a:prstGeom prst="rect">
            <a:avLst/>
          </a:prstGeom>
        </p:spPr>
        <p:txBody>
          <a:bodyPr lIns="0" tIns="0" rIns="0" bIns="0" rtlCol="0" anchor="t">
            <a:spAutoFit/>
          </a:bodyPr>
          <a:lstStyle/>
          <a:p>
            <a:pPr marL="457200" indent="-457200" algn="just">
              <a:lnSpc>
                <a:spcPts val="4493"/>
              </a:lnSpc>
              <a:spcBef>
                <a:spcPct val="0"/>
              </a:spcBef>
              <a:buFont typeface="Arial" panose="020B0604020202020204" pitchFamily="34" charset="0"/>
              <a:buChar char="•"/>
            </a:pPr>
            <a:r>
              <a:rPr lang="en-US" sz="3200" b="1" dirty="0">
                <a:solidFill>
                  <a:srgbClr val="145B03"/>
                </a:solidFill>
                <a:latin typeface="Roboto Bold"/>
                <a:ea typeface="Roboto Bold"/>
                <a:cs typeface="Roboto Bold"/>
                <a:sym typeface="Roboto Bold"/>
              </a:rPr>
              <a:t>Farm Animal Health Monitoring</a:t>
            </a:r>
          </a:p>
        </p:txBody>
      </p:sp>
      <p:sp>
        <p:nvSpPr>
          <p:cNvPr id="19" name="TextBox 19"/>
          <p:cNvSpPr txBox="1"/>
          <p:nvPr/>
        </p:nvSpPr>
        <p:spPr>
          <a:xfrm>
            <a:off x="3236076" y="5629761"/>
            <a:ext cx="16399579" cy="556641"/>
          </a:xfrm>
          <a:prstGeom prst="rect">
            <a:avLst/>
          </a:prstGeom>
        </p:spPr>
        <p:txBody>
          <a:bodyPr lIns="0" tIns="0" rIns="0" bIns="0" rtlCol="0" anchor="t">
            <a:spAutoFit/>
          </a:bodyPr>
          <a:lstStyle/>
          <a:p>
            <a:pPr marL="457200" indent="-457200" algn="just">
              <a:lnSpc>
                <a:spcPts val="4493"/>
              </a:lnSpc>
              <a:spcBef>
                <a:spcPct val="0"/>
              </a:spcBef>
              <a:buFont typeface="Arial" panose="020B0604020202020204" pitchFamily="34" charset="0"/>
              <a:buChar char="•"/>
            </a:pPr>
            <a:r>
              <a:rPr lang="en-US" sz="3200" b="1" dirty="0">
                <a:solidFill>
                  <a:srgbClr val="145B03"/>
                </a:solidFill>
                <a:latin typeface="Roboto Bold"/>
                <a:ea typeface="Roboto Bold"/>
                <a:cs typeface="Roboto Bold"/>
                <a:sym typeface="Roboto Bold"/>
              </a:rPr>
              <a:t>Fast And Efficient</a:t>
            </a:r>
          </a:p>
        </p:txBody>
      </p:sp>
      <p:sp>
        <p:nvSpPr>
          <p:cNvPr id="20" name="TextBox 20"/>
          <p:cNvSpPr txBox="1"/>
          <p:nvPr/>
        </p:nvSpPr>
        <p:spPr>
          <a:xfrm>
            <a:off x="3203811" y="6539088"/>
            <a:ext cx="14408982" cy="556553"/>
          </a:xfrm>
          <a:prstGeom prst="rect">
            <a:avLst/>
          </a:prstGeom>
        </p:spPr>
        <p:txBody>
          <a:bodyPr lIns="0" tIns="0" rIns="0" bIns="0" rtlCol="0" anchor="t">
            <a:spAutoFit/>
          </a:bodyPr>
          <a:lstStyle/>
          <a:p>
            <a:pPr marL="457200" indent="-457200" algn="just">
              <a:lnSpc>
                <a:spcPts val="4498"/>
              </a:lnSpc>
              <a:spcBef>
                <a:spcPct val="0"/>
              </a:spcBef>
              <a:buFont typeface="Arial" panose="020B0604020202020204" pitchFamily="34" charset="0"/>
              <a:buChar char="•"/>
            </a:pPr>
            <a:r>
              <a:rPr lang="en-US" sz="3200" b="1" dirty="0">
                <a:solidFill>
                  <a:srgbClr val="145B03"/>
                </a:solidFill>
                <a:latin typeface="Roboto Bold"/>
                <a:ea typeface="Roboto Bold"/>
                <a:cs typeface="Roboto Bold"/>
                <a:sym typeface="Roboto Bold"/>
              </a:rPr>
              <a:t>Disaster and Poaching Event Warning</a:t>
            </a:r>
          </a:p>
        </p:txBody>
      </p:sp>
      <p:sp>
        <p:nvSpPr>
          <p:cNvPr id="21" name="TextBox 21"/>
          <p:cNvSpPr txBox="1"/>
          <p:nvPr/>
        </p:nvSpPr>
        <p:spPr>
          <a:xfrm>
            <a:off x="3185296" y="7419491"/>
            <a:ext cx="14376717" cy="535403"/>
          </a:xfrm>
          <a:prstGeom prst="rect">
            <a:avLst/>
          </a:prstGeom>
        </p:spPr>
        <p:txBody>
          <a:bodyPr lIns="0" tIns="0" rIns="0" bIns="0" rtlCol="0" anchor="t">
            <a:spAutoFit/>
          </a:bodyPr>
          <a:lstStyle/>
          <a:p>
            <a:pPr marL="457200" indent="-457200" algn="just">
              <a:lnSpc>
                <a:spcPts val="4498"/>
              </a:lnSpc>
              <a:spcBef>
                <a:spcPct val="0"/>
              </a:spcBef>
              <a:buFont typeface="Arial" panose="020B0604020202020204" pitchFamily="34" charset="0"/>
              <a:buChar char="•"/>
            </a:pPr>
            <a:r>
              <a:rPr lang="en-US" sz="3200" b="1" dirty="0">
                <a:solidFill>
                  <a:srgbClr val="145B03"/>
                </a:solidFill>
                <a:latin typeface="Roboto Bold"/>
                <a:ea typeface="Roboto Bold"/>
                <a:cs typeface="Roboto Bold"/>
                <a:sym typeface="Roboto Bold"/>
              </a:rPr>
              <a:t>Education and Interaction</a:t>
            </a:r>
          </a:p>
        </p:txBody>
      </p:sp>
      <p:sp>
        <p:nvSpPr>
          <p:cNvPr id="13" name="TextBox 12">
            <a:extLst>
              <a:ext uri="{FF2B5EF4-FFF2-40B4-BE49-F238E27FC236}">
                <a16:creationId xmlns:a16="http://schemas.microsoft.com/office/drawing/2014/main" id="{02327BE5-40EE-421F-9037-B86643C639E3}"/>
              </a:ext>
            </a:extLst>
          </p:cNvPr>
          <p:cNvSpPr txBox="1"/>
          <p:nvPr/>
        </p:nvSpPr>
        <p:spPr>
          <a:xfrm>
            <a:off x="3084868" y="8223760"/>
            <a:ext cx="9955160" cy="627736"/>
          </a:xfrm>
          <a:prstGeom prst="rect">
            <a:avLst/>
          </a:prstGeom>
          <a:noFill/>
        </p:spPr>
        <p:txBody>
          <a:bodyPr wrap="square">
            <a:spAutoFit/>
          </a:bodyPr>
          <a:lstStyle/>
          <a:p>
            <a:pPr marL="457200" indent="-457200" algn="just">
              <a:lnSpc>
                <a:spcPts val="4498"/>
              </a:lnSpc>
              <a:spcBef>
                <a:spcPct val="0"/>
              </a:spcBef>
              <a:buFont typeface="Arial" panose="020B0604020202020204" pitchFamily="34" charset="0"/>
              <a:buChar char="•"/>
            </a:pPr>
            <a:r>
              <a:rPr lang="en-US" sz="3200" b="1" dirty="0">
                <a:solidFill>
                  <a:srgbClr val="145B03"/>
                </a:solidFill>
                <a:latin typeface="Roboto Bold"/>
                <a:ea typeface="Roboto Bold"/>
                <a:cs typeface="Roboto Bold"/>
                <a:sym typeface="Roboto Bold"/>
              </a:rPr>
              <a:t>User Friendly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8" name="laser.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cstate="print"/>
            <a:stretch>
              <a:fillRect l="-55026" t="-4651" r="-18243" b="-62457"/>
            </a:stretch>
          </a:blipFill>
        </p:spPr>
      </p:sp>
      <p:grpSp>
        <p:nvGrpSpPr>
          <p:cNvPr id="3" name="Group 3"/>
          <p:cNvGrpSpPr/>
          <p:nvPr/>
        </p:nvGrpSpPr>
        <p:grpSpPr>
          <a:xfrm>
            <a:off x="4125309" y="1650648"/>
            <a:ext cx="13289746" cy="7953744"/>
            <a:chOff x="0" y="0"/>
            <a:chExt cx="3500180" cy="2094813"/>
          </a:xfrm>
        </p:grpSpPr>
        <p:sp>
          <p:nvSpPr>
            <p:cNvPr id="4" name="Freeform 4"/>
            <p:cNvSpPr/>
            <p:nvPr/>
          </p:nvSpPr>
          <p:spPr>
            <a:xfrm>
              <a:off x="0" y="0"/>
              <a:ext cx="3500180" cy="2094813"/>
            </a:xfrm>
            <a:custGeom>
              <a:avLst/>
              <a:gdLst/>
              <a:ahLst/>
              <a:cxnLst/>
              <a:rect l="l" t="t" r="r" b="b"/>
              <a:pathLst>
                <a:path w="3500180" h="2094813">
                  <a:moveTo>
                    <a:pt x="15729" y="0"/>
                  </a:moveTo>
                  <a:lnTo>
                    <a:pt x="3484451" y="0"/>
                  </a:lnTo>
                  <a:cubicBezTo>
                    <a:pt x="3488623" y="0"/>
                    <a:pt x="3492624" y="1657"/>
                    <a:pt x="3495573" y="4607"/>
                  </a:cubicBezTo>
                  <a:cubicBezTo>
                    <a:pt x="3498523" y="7557"/>
                    <a:pt x="3500180" y="11557"/>
                    <a:pt x="3500180" y="15729"/>
                  </a:cubicBezTo>
                  <a:lnTo>
                    <a:pt x="3500180" y="2079084"/>
                  </a:lnTo>
                  <a:cubicBezTo>
                    <a:pt x="3500180" y="2087771"/>
                    <a:pt x="3493138" y="2094813"/>
                    <a:pt x="3484451" y="2094813"/>
                  </a:cubicBezTo>
                  <a:lnTo>
                    <a:pt x="15729" y="2094813"/>
                  </a:lnTo>
                  <a:cubicBezTo>
                    <a:pt x="11557" y="2094813"/>
                    <a:pt x="7557" y="2093156"/>
                    <a:pt x="4607" y="2090206"/>
                  </a:cubicBezTo>
                  <a:cubicBezTo>
                    <a:pt x="1657" y="2087257"/>
                    <a:pt x="0" y="2083256"/>
                    <a:pt x="0" y="2079084"/>
                  </a:cubicBezTo>
                  <a:lnTo>
                    <a:pt x="0" y="15729"/>
                  </a:lnTo>
                  <a:cubicBezTo>
                    <a:pt x="0" y="11557"/>
                    <a:pt x="1657" y="7557"/>
                    <a:pt x="4607" y="4607"/>
                  </a:cubicBezTo>
                  <a:cubicBezTo>
                    <a:pt x="7557" y="1657"/>
                    <a:pt x="11557" y="0"/>
                    <a:pt x="15729" y="0"/>
                  </a:cubicBezTo>
                  <a:close/>
                </a:path>
              </a:pathLst>
            </a:custGeom>
            <a:solidFill>
              <a:srgbClr val="FFFFFF"/>
            </a:solidFill>
          </p:spPr>
        </p:sp>
        <p:sp>
          <p:nvSpPr>
            <p:cNvPr id="5" name="TextBox 5"/>
            <p:cNvSpPr txBox="1"/>
            <p:nvPr/>
          </p:nvSpPr>
          <p:spPr>
            <a:xfrm>
              <a:off x="0" y="-38100"/>
              <a:ext cx="3500180" cy="213291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078137" y="-238553"/>
            <a:ext cx="9152993" cy="1653081"/>
            <a:chOff x="-60866" y="-104775"/>
            <a:chExt cx="2410665" cy="435379"/>
          </a:xfrm>
        </p:grpSpPr>
        <p:sp>
          <p:nvSpPr>
            <p:cNvPr id="7" name="Freeform 7"/>
            <p:cNvSpPr/>
            <p:nvPr/>
          </p:nvSpPr>
          <p:spPr>
            <a:xfrm>
              <a:off x="-60866" y="-27921"/>
              <a:ext cx="2410665" cy="358525"/>
            </a:xfrm>
            <a:custGeom>
              <a:avLst/>
              <a:gdLst/>
              <a:ahLst/>
              <a:cxnLst/>
              <a:rect l="l" t="t" r="r" b="b"/>
              <a:pathLst>
                <a:path w="2349798" h="315024">
                  <a:moveTo>
                    <a:pt x="23429" y="0"/>
                  </a:moveTo>
                  <a:lnTo>
                    <a:pt x="2326369" y="0"/>
                  </a:lnTo>
                  <a:cubicBezTo>
                    <a:pt x="2332583" y="0"/>
                    <a:pt x="2338542" y="2468"/>
                    <a:pt x="2342936" y="6862"/>
                  </a:cubicBezTo>
                  <a:cubicBezTo>
                    <a:pt x="2347329" y="11256"/>
                    <a:pt x="2349798" y="17215"/>
                    <a:pt x="2349798" y="23429"/>
                  </a:cubicBezTo>
                  <a:lnTo>
                    <a:pt x="2349798" y="291595"/>
                  </a:lnTo>
                  <a:cubicBezTo>
                    <a:pt x="2349798" y="297809"/>
                    <a:pt x="2347329" y="303768"/>
                    <a:pt x="2342936" y="308162"/>
                  </a:cubicBezTo>
                  <a:cubicBezTo>
                    <a:pt x="2338542" y="312556"/>
                    <a:pt x="2332583" y="315024"/>
                    <a:pt x="2326369" y="315024"/>
                  </a:cubicBezTo>
                  <a:lnTo>
                    <a:pt x="23429" y="315024"/>
                  </a:lnTo>
                  <a:cubicBezTo>
                    <a:pt x="10490" y="315024"/>
                    <a:pt x="0" y="304535"/>
                    <a:pt x="0" y="291595"/>
                  </a:cubicBezTo>
                  <a:lnTo>
                    <a:pt x="0" y="23429"/>
                  </a:lnTo>
                  <a:cubicBezTo>
                    <a:pt x="0" y="17215"/>
                    <a:pt x="2468" y="11256"/>
                    <a:pt x="6862" y="6862"/>
                  </a:cubicBezTo>
                  <a:cubicBezTo>
                    <a:pt x="11256" y="2468"/>
                    <a:pt x="17215" y="0"/>
                    <a:pt x="23429" y="0"/>
                  </a:cubicBezTo>
                  <a:close/>
                </a:path>
              </a:pathLst>
            </a:custGeom>
            <a:gradFill rotWithShape="1">
              <a:gsLst>
                <a:gs pos="0">
                  <a:srgbClr val="0097B2">
                    <a:alpha val="100000"/>
                  </a:srgbClr>
                </a:gs>
                <a:gs pos="100000">
                  <a:srgbClr val="7ED957">
                    <a:alpha val="100000"/>
                  </a:srgbClr>
                </a:gs>
              </a:gsLst>
              <a:lin ang="0"/>
            </a:gradFill>
          </p:spPr>
        </p:sp>
        <p:sp>
          <p:nvSpPr>
            <p:cNvPr id="8" name="TextBox 8"/>
            <p:cNvSpPr txBox="1"/>
            <p:nvPr/>
          </p:nvSpPr>
          <p:spPr>
            <a:xfrm>
              <a:off x="0" y="-104775"/>
              <a:ext cx="2349798" cy="419799"/>
            </a:xfrm>
            <a:prstGeom prst="rect">
              <a:avLst/>
            </a:prstGeom>
          </p:spPr>
          <p:txBody>
            <a:bodyPr lIns="50800" tIns="50800" rIns="50800" bIns="50800" rtlCol="0" anchor="ctr"/>
            <a:lstStyle/>
            <a:p>
              <a:pPr algn="ctr">
                <a:lnSpc>
                  <a:spcPts val="7139"/>
                </a:lnSpc>
              </a:pPr>
              <a:r>
                <a:rPr lang="en-US" sz="5400" b="1" dirty="0">
                  <a:solidFill>
                    <a:srgbClr val="145B03"/>
                  </a:solidFill>
                  <a:latin typeface="Roboto" panose="02000000000000000000" pitchFamily="2" charset="0"/>
                  <a:ea typeface="Roboto" panose="02000000000000000000" pitchFamily="2" charset="0"/>
                  <a:cs typeface="Roboto" panose="02000000000000000000" pitchFamily="2" charset="0"/>
                  <a:sym typeface="More Sugar"/>
                </a:rPr>
                <a:t>KEY STEPS IN ML PIPELINE</a:t>
              </a:r>
            </a:p>
          </p:txBody>
        </p:sp>
      </p:grpSp>
      <p:sp>
        <p:nvSpPr>
          <p:cNvPr id="9" name="Freeform 9"/>
          <p:cNvSpPr/>
          <p:nvPr/>
        </p:nvSpPr>
        <p:spPr>
          <a:xfrm>
            <a:off x="14489320" y="44288"/>
            <a:ext cx="3798680" cy="3884766"/>
          </a:xfrm>
          <a:custGeom>
            <a:avLst/>
            <a:gdLst/>
            <a:ahLst/>
            <a:cxnLst/>
            <a:rect l="l" t="t" r="r" b="b"/>
            <a:pathLst>
              <a:path w="4725968" h="4371520">
                <a:moveTo>
                  <a:pt x="0" y="0"/>
                </a:moveTo>
                <a:lnTo>
                  <a:pt x="4725969" y="0"/>
                </a:lnTo>
                <a:lnTo>
                  <a:pt x="4725969" y="4371520"/>
                </a:lnTo>
                <a:lnTo>
                  <a:pt x="0" y="4371520"/>
                </a:lnTo>
                <a:lnTo>
                  <a:pt x="0" y="0"/>
                </a:lnTo>
                <a:close/>
              </a:path>
            </a:pathLst>
          </a:custGeom>
          <a:blipFill>
            <a:blip r:embed="rId4"/>
            <a:stretch>
              <a:fillRect/>
            </a:stretch>
          </a:blipFill>
        </p:spPr>
      </p:sp>
      <p:sp>
        <p:nvSpPr>
          <p:cNvPr id="10" name="Freeform 10"/>
          <p:cNvSpPr/>
          <p:nvPr/>
        </p:nvSpPr>
        <p:spPr>
          <a:xfrm>
            <a:off x="1571572" y="8705940"/>
            <a:ext cx="4241869" cy="1581060"/>
          </a:xfrm>
          <a:custGeom>
            <a:avLst/>
            <a:gdLst/>
            <a:ahLst/>
            <a:cxnLst/>
            <a:rect l="l" t="t" r="r" b="b"/>
            <a:pathLst>
              <a:path w="4241869" h="1581060">
                <a:moveTo>
                  <a:pt x="0" y="0"/>
                </a:moveTo>
                <a:lnTo>
                  <a:pt x="4241869" y="0"/>
                </a:lnTo>
                <a:lnTo>
                  <a:pt x="4241869"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flipH="1">
            <a:off x="-285816" y="4429120"/>
            <a:ext cx="4857784" cy="5857880"/>
          </a:xfrm>
          <a:custGeom>
            <a:avLst/>
            <a:gdLst/>
            <a:ahLst/>
            <a:cxnLst/>
            <a:rect l="l" t="t" r="r" b="b"/>
            <a:pathLst>
              <a:path w="6298270" h="6486983">
                <a:moveTo>
                  <a:pt x="6298270" y="0"/>
                </a:moveTo>
                <a:lnTo>
                  <a:pt x="0" y="0"/>
                </a:lnTo>
                <a:lnTo>
                  <a:pt x="0" y="6486983"/>
                </a:lnTo>
                <a:lnTo>
                  <a:pt x="6298270" y="6486983"/>
                </a:lnTo>
                <a:lnTo>
                  <a:pt x="629827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5786414"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9858380"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14046131"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rot="98140">
            <a:off x="1018305" y="5033444"/>
            <a:ext cx="2318320" cy="1310905"/>
          </a:xfrm>
          <a:custGeom>
            <a:avLst/>
            <a:gdLst/>
            <a:ahLst/>
            <a:cxnLst/>
            <a:rect l="l" t="t" r="r" b="b"/>
            <a:pathLst>
              <a:path w="2318320" h="1310905">
                <a:moveTo>
                  <a:pt x="0" y="0"/>
                </a:moveTo>
                <a:lnTo>
                  <a:pt x="2318320" y="0"/>
                </a:lnTo>
                <a:lnTo>
                  <a:pt x="2318320" y="1310904"/>
                </a:lnTo>
                <a:lnTo>
                  <a:pt x="0" y="1310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4696172" y="1970165"/>
            <a:ext cx="1260947" cy="1509002"/>
          </a:xfrm>
          <a:custGeom>
            <a:avLst/>
            <a:gdLst/>
            <a:ahLst/>
            <a:cxnLst/>
            <a:rect l="l" t="t" r="r" b="b"/>
            <a:pathLst>
              <a:path w="1260947" h="1509002">
                <a:moveTo>
                  <a:pt x="0" y="0"/>
                </a:moveTo>
                <a:lnTo>
                  <a:pt x="1260947" y="0"/>
                </a:lnTo>
                <a:lnTo>
                  <a:pt x="1260947" y="1509001"/>
                </a:lnTo>
                <a:lnTo>
                  <a:pt x="0" y="1509001"/>
                </a:lnTo>
                <a:lnTo>
                  <a:pt x="0" y="0"/>
                </a:lnTo>
                <a:close/>
              </a:path>
            </a:pathLst>
          </a:custGeom>
          <a:blipFill>
            <a:blip r:embed="rId11"/>
            <a:stretch>
              <a:fillRect/>
            </a:stretch>
          </a:blipFill>
        </p:spPr>
      </p:sp>
      <p:sp>
        <p:nvSpPr>
          <p:cNvPr id="17" name="Freeform 17"/>
          <p:cNvSpPr/>
          <p:nvPr/>
        </p:nvSpPr>
        <p:spPr>
          <a:xfrm>
            <a:off x="4696172" y="3623207"/>
            <a:ext cx="1324621" cy="1585202"/>
          </a:xfrm>
          <a:custGeom>
            <a:avLst/>
            <a:gdLst/>
            <a:ahLst/>
            <a:cxnLst/>
            <a:rect l="l" t="t" r="r" b="b"/>
            <a:pathLst>
              <a:path w="1324621" h="1585202">
                <a:moveTo>
                  <a:pt x="0" y="0"/>
                </a:moveTo>
                <a:lnTo>
                  <a:pt x="1324621" y="0"/>
                </a:lnTo>
                <a:lnTo>
                  <a:pt x="1324621" y="1585202"/>
                </a:lnTo>
                <a:lnTo>
                  <a:pt x="0" y="1585202"/>
                </a:lnTo>
                <a:lnTo>
                  <a:pt x="0" y="0"/>
                </a:lnTo>
                <a:close/>
              </a:path>
            </a:pathLst>
          </a:custGeom>
          <a:blipFill>
            <a:blip r:embed="rId12"/>
            <a:stretch>
              <a:fillRect/>
            </a:stretch>
          </a:blipFill>
        </p:spPr>
      </p:sp>
      <p:sp>
        <p:nvSpPr>
          <p:cNvPr id="18" name="Freeform 18"/>
          <p:cNvSpPr/>
          <p:nvPr/>
        </p:nvSpPr>
        <p:spPr>
          <a:xfrm>
            <a:off x="4696172" y="5627520"/>
            <a:ext cx="1319851" cy="1586706"/>
          </a:xfrm>
          <a:custGeom>
            <a:avLst/>
            <a:gdLst/>
            <a:ahLst/>
            <a:cxnLst/>
            <a:rect l="l" t="t" r="r" b="b"/>
            <a:pathLst>
              <a:path w="1319851" h="1586706">
                <a:moveTo>
                  <a:pt x="0" y="0"/>
                </a:moveTo>
                <a:lnTo>
                  <a:pt x="1319851" y="0"/>
                </a:lnTo>
                <a:lnTo>
                  <a:pt x="1319851" y="1586706"/>
                </a:lnTo>
                <a:lnTo>
                  <a:pt x="0" y="1586706"/>
                </a:lnTo>
                <a:lnTo>
                  <a:pt x="0" y="0"/>
                </a:lnTo>
                <a:close/>
              </a:path>
            </a:pathLst>
          </a:custGeom>
          <a:blipFill>
            <a:blip r:embed="rId13"/>
            <a:stretch>
              <a:fillRect/>
            </a:stretch>
          </a:blipFill>
        </p:spPr>
      </p:sp>
      <p:sp>
        <p:nvSpPr>
          <p:cNvPr id="19" name="Freeform 19"/>
          <p:cNvSpPr/>
          <p:nvPr/>
        </p:nvSpPr>
        <p:spPr>
          <a:xfrm>
            <a:off x="4637592" y="7633337"/>
            <a:ext cx="1302294" cy="1558483"/>
          </a:xfrm>
          <a:custGeom>
            <a:avLst/>
            <a:gdLst/>
            <a:ahLst/>
            <a:cxnLst/>
            <a:rect l="l" t="t" r="r" b="b"/>
            <a:pathLst>
              <a:path w="1302294" h="1558483">
                <a:moveTo>
                  <a:pt x="0" y="0"/>
                </a:moveTo>
                <a:lnTo>
                  <a:pt x="1302294" y="0"/>
                </a:lnTo>
                <a:lnTo>
                  <a:pt x="1302294" y="1558483"/>
                </a:lnTo>
                <a:lnTo>
                  <a:pt x="0" y="1558483"/>
                </a:lnTo>
                <a:lnTo>
                  <a:pt x="0" y="0"/>
                </a:lnTo>
                <a:close/>
              </a:path>
            </a:pathLst>
          </a:custGeom>
          <a:blipFill>
            <a:blip r:embed="rId14"/>
            <a:stretch>
              <a:fillRect/>
            </a:stretch>
          </a:blipFill>
        </p:spPr>
      </p:sp>
      <p:sp>
        <p:nvSpPr>
          <p:cNvPr id="20" name="TextBox 20"/>
          <p:cNvSpPr txBox="1"/>
          <p:nvPr/>
        </p:nvSpPr>
        <p:spPr>
          <a:xfrm>
            <a:off x="6450851" y="3981198"/>
            <a:ext cx="7688452" cy="1189991"/>
          </a:xfrm>
          <a:prstGeom prst="rect">
            <a:avLst/>
          </a:prstGeom>
        </p:spPr>
        <p:txBody>
          <a:bodyPr lIns="0" tIns="0" rIns="0" bIns="0" rtlCol="0" anchor="t">
            <a:spAutoFit/>
          </a:bodyPr>
          <a:lstStyle/>
          <a:p>
            <a:pPr algn="just">
              <a:lnSpc>
                <a:spcPts val="4759"/>
              </a:lnSpc>
              <a:spcBef>
                <a:spcPct val="0"/>
              </a:spcBef>
            </a:pPr>
            <a:r>
              <a:rPr lang="en-US" sz="3200" dirty="0">
                <a:solidFill>
                  <a:srgbClr val="317A41"/>
                </a:solidFill>
                <a:latin typeface="Roboto"/>
                <a:ea typeface="Roboto"/>
                <a:cs typeface="Roboto"/>
                <a:sym typeface="Roboto"/>
              </a:rPr>
              <a:t>Transform soundwaves into numerical features using techniques like MFCCs. </a:t>
            </a:r>
          </a:p>
        </p:txBody>
      </p:sp>
      <p:sp>
        <p:nvSpPr>
          <p:cNvPr id="21" name="TextBox 21"/>
          <p:cNvSpPr txBox="1"/>
          <p:nvPr/>
        </p:nvSpPr>
        <p:spPr>
          <a:xfrm>
            <a:off x="6410830" y="6160286"/>
            <a:ext cx="8210483" cy="1189991"/>
          </a:xfrm>
          <a:prstGeom prst="rect">
            <a:avLst/>
          </a:prstGeom>
        </p:spPr>
        <p:txBody>
          <a:bodyPr lIns="0" tIns="0" rIns="0" bIns="0" rtlCol="0" anchor="t">
            <a:spAutoFit/>
          </a:bodyPr>
          <a:lstStyle/>
          <a:p>
            <a:pPr algn="just">
              <a:lnSpc>
                <a:spcPts val="4759"/>
              </a:lnSpc>
              <a:spcBef>
                <a:spcPct val="0"/>
              </a:spcBef>
            </a:pPr>
            <a:r>
              <a:rPr lang="en-US" sz="3200" dirty="0">
                <a:solidFill>
                  <a:srgbClr val="317A41"/>
                </a:solidFill>
                <a:latin typeface="Roboto"/>
                <a:ea typeface="Roboto"/>
                <a:cs typeface="Roboto"/>
                <a:sym typeface="Roboto"/>
              </a:rPr>
              <a:t>Train machine learning models to identify patterns classify sounds. </a:t>
            </a:r>
          </a:p>
        </p:txBody>
      </p:sp>
      <p:sp>
        <p:nvSpPr>
          <p:cNvPr id="22" name="TextBox 22"/>
          <p:cNvSpPr txBox="1"/>
          <p:nvPr/>
        </p:nvSpPr>
        <p:spPr>
          <a:xfrm>
            <a:off x="6347711" y="8386906"/>
            <a:ext cx="11241333" cy="589916"/>
          </a:xfrm>
          <a:prstGeom prst="rect">
            <a:avLst/>
          </a:prstGeom>
        </p:spPr>
        <p:txBody>
          <a:bodyPr lIns="0" tIns="0" rIns="0" bIns="0" rtlCol="0" anchor="t">
            <a:spAutoFit/>
          </a:bodyPr>
          <a:lstStyle/>
          <a:p>
            <a:pPr algn="just">
              <a:lnSpc>
                <a:spcPts val="4759"/>
              </a:lnSpc>
              <a:spcBef>
                <a:spcPct val="0"/>
              </a:spcBef>
            </a:pPr>
            <a:r>
              <a:rPr lang="en-US" sz="3200" dirty="0">
                <a:solidFill>
                  <a:srgbClr val="317A41"/>
                </a:solidFill>
                <a:latin typeface="Roboto"/>
                <a:ea typeface="Roboto"/>
                <a:cs typeface="Roboto"/>
                <a:sym typeface="Roboto"/>
              </a:rPr>
              <a:t>Predict the animal species based on the input audio</a:t>
            </a:r>
            <a:r>
              <a:rPr lang="en-US" sz="3399" dirty="0">
                <a:solidFill>
                  <a:srgbClr val="317A41"/>
                </a:solidFill>
                <a:latin typeface="Roboto"/>
                <a:ea typeface="Roboto"/>
                <a:cs typeface="Roboto"/>
                <a:sym typeface="Roboto"/>
              </a:rPr>
              <a:t>.</a:t>
            </a:r>
            <a:r>
              <a:rPr lang="en-US" sz="3399" dirty="0">
                <a:solidFill>
                  <a:srgbClr val="000000"/>
                </a:solidFill>
                <a:latin typeface="Roboto"/>
                <a:ea typeface="Roboto"/>
                <a:cs typeface="Roboto"/>
                <a:sym typeface="Roboto"/>
              </a:rPr>
              <a:t> </a:t>
            </a:r>
          </a:p>
        </p:txBody>
      </p:sp>
      <p:sp>
        <p:nvSpPr>
          <p:cNvPr id="23" name="TextBox 23"/>
          <p:cNvSpPr txBox="1"/>
          <p:nvPr/>
        </p:nvSpPr>
        <p:spPr>
          <a:xfrm>
            <a:off x="4719769" y="2647985"/>
            <a:ext cx="12726995" cy="564257"/>
          </a:xfrm>
          <a:prstGeom prst="rect">
            <a:avLst/>
          </a:prstGeom>
        </p:spPr>
        <p:txBody>
          <a:bodyPr lIns="0" tIns="0" rIns="0" bIns="0" rtlCol="0" anchor="t">
            <a:spAutoFit/>
          </a:bodyPr>
          <a:lstStyle/>
          <a:p>
            <a:pPr algn="ctr">
              <a:lnSpc>
                <a:spcPts val="4759"/>
              </a:lnSpc>
              <a:spcBef>
                <a:spcPct val="0"/>
              </a:spcBef>
            </a:pPr>
            <a:r>
              <a:rPr lang="en-US" sz="3200" dirty="0">
                <a:solidFill>
                  <a:srgbClr val="317A41"/>
                </a:solidFill>
                <a:latin typeface="Roboto"/>
                <a:ea typeface="Roboto"/>
                <a:cs typeface="Roboto"/>
                <a:sym typeface="Roboto"/>
              </a:rPr>
              <a:t>Recordings of animal sounds from various sources</a:t>
            </a:r>
          </a:p>
        </p:txBody>
      </p:sp>
      <p:sp>
        <p:nvSpPr>
          <p:cNvPr id="24" name="TextBox 24"/>
          <p:cNvSpPr txBox="1"/>
          <p:nvPr/>
        </p:nvSpPr>
        <p:spPr>
          <a:xfrm>
            <a:off x="1028700" y="2035054"/>
            <a:ext cx="12726995" cy="622936"/>
          </a:xfrm>
          <a:prstGeom prst="rect">
            <a:avLst/>
          </a:prstGeom>
        </p:spPr>
        <p:txBody>
          <a:bodyPr lIns="0" tIns="0" rIns="0" bIns="0" rtlCol="0" anchor="t">
            <a:spAutoFit/>
          </a:bodyPr>
          <a:lstStyle/>
          <a:p>
            <a:pPr algn="ctr">
              <a:lnSpc>
                <a:spcPts val="5039"/>
              </a:lnSpc>
              <a:spcBef>
                <a:spcPct val="0"/>
              </a:spcBef>
            </a:pPr>
            <a:r>
              <a:rPr lang="en-US" sz="3599" b="1">
                <a:solidFill>
                  <a:srgbClr val="145B03"/>
                </a:solidFill>
                <a:latin typeface="Roboto Bold"/>
                <a:ea typeface="Roboto Bold"/>
                <a:cs typeface="Roboto Bold"/>
                <a:sym typeface="Roboto Bold"/>
              </a:rPr>
              <a:t>     Audio Input </a:t>
            </a:r>
          </a:p>
        </p:txBody>
      </p:sp>
      <p:sp>
        <p:nvSpPr>
          <p:cNvPr id="25" name="TextBox 25"/>
          <p:cNvSpPr txBox="1"/>
          <p:nvPr/>
        </p:nvSpPr>
        <p:spPr>
          <a:xfrm>
            <a:off x="1762325" y="3475650"/>
            <a:ext cx="12726995" cy="622936"/>
          </a:xfrm>
          <a:prstGeom prst="rect">
            <a:avLst/>
          </a:prstGeom>
        </p:spPr>
        <p:txBody>
          <a:bodyPr lIns="0" tIns="0" rIns="0" bIns="0" rtlCol="0" anchor="t">
            <a:spAutoFit/>
          </a:bodyPr>
          <a:lstStyle/>
          <a:p>
            <a:pPr algn="ctr">
              <a:lnSpc>
                <a:spcPts val="5039"/>
              </a:lnSpc>
              <a:spcBef>
                <a:spcPct val="0"/>
              </a:spcBef>
            </a:pPr>
            <a:r>
              <a:rPr lang="en-US" sz="3599">
                <a:solidFill>
                  <a:srgbClr val="145B03"/>
                </a:solidFill>
                <a:latin typeface="Roboto"/>
                <a:ea typeface="Roboto"/>
                <a:cs typeface="Roboto"/>
                <a:sym typeface="Roboto"/>
              </a:rPr>
              <a:t>    </a:t>
            </a:r>
            <a:r>
              <a:rPr lang="en-US" sz="3599" b="1">
                <a:solidFill>
                  <a:srgbClr val="145B03"/>
                </a:solidFill>
                <a:latin typeface="Roboto Bold"/>
                <a:ea typeface="Roboto Bold"/>
                <a:cs typeface="Roboto Bold"/>
                <a:sym typeface="Roboto Bold"/>
              </a:rPr>
              <a:t>Feature Extraction </a:t>
            </a:r>
          </a:p>
        </p:txBody>
      </p:sp>
      <p:sp>
        <p:nvSpPr>
          <p:cNvPr id="26" name="TextBox 26"/>
          <p:cNvSpPr txBox="1"/>
          <p:nvPr/>
        </p:nvSpPr>
        <p:spPr>
          <a:xfrm>
            <a:off x="6377910" y="5551320"/>
            <a:ext cx="3187303" cy="622936"/>
          </a:xfrm>
          <a:prstGeom prst="rect">
            <a:avLst/>
          </a:prstGeom>
        </p:spPr>
        <p:txBody>
          <a:bodyPr lIns="0" tIns="0" rIns="0" bIns="0" rtlCol="0" anchor="t">
            <a:spAutoFit/>
          </a:bodyPr>
          <a:lstStyle/>
          <a:p>
            <a:pPr algn="ctr">
              <a:lnSpc>
                <a:spcPts val="5039"/>
              </a:lnSpc>
              <a:spcBef>
                <a:spcPct val="0"/>
              </a:spcBef>
            </a:pPr>
            <a:r>
              <a:rPr lang="en-US" sz="3599" b="1">
                <a:solidFill>
                  <a:srgbClr val="145B03"/>
                </a:solidFill>
                <a:latin typeface="Roboto Bold"/>
                <a:ea typeface="Roboto Bold"/>
                <a:cs typeface="Roboto Bold"/>
                <a:sym typeface="Roboto Bold"/>
              </a:rPr>
              <a:t>Model Training</a:t>
            </a:r>
            <a:r>
              <a:rPr lang="en-US" sz="3599">
                <a:solidFill>
                  <a:srgbClr val="145B03"/>
                </a:solidFill>
                <a:latin typeface="Roboto"/>
                <a:ea typeface="Roboto"/>
                <a:cs typeface="Roboto"/>
                <a:sym typeface="Roboto"/>
              </a:rPr>
              <a:t> </a:t>
            </a:r>
          </a:p>
        </p:txBody>
      </p:sp>
      <p:sp>
        <p:nvSpPr>
          <p:cNvPr id="27" name="TextBox 27"/>
          <p:cNvSpPr txBox="1"/>
          <p:nvPr/>
        </p:nvSpPr>
        <p:spPr>
          <a:xfrm>
            <a:off x="6078139" y="7810960"/>
            <a:ext cx="3307871" cy="622936"/>
          </a:xfrm>
          <a:prstGeom prst="rect">
            <a:avLst/>
          </a:prstGeom>
        </p:spPr>
        <p:txBody>
          <a:bodyPr lIns="0" tIns="0" rIns="0" bIns="0" rtlCol="0" anchor="t">
            <a:spAutoFit/>
          </a:bodyPr>
          <a:lstStyle/>
          <a:p>
            <a:pPr algn="ctr">
              <a:lnSpc>
                <a:spcPts val="5039"/>
              </a:lnSpc>
              <a:spcBef>
                <a:spcPct val="0"/>
              </a:spcBef>
            </a:pPr>
            <a:r>
              <a:rPr lang="en-US" sz="3599" b="1">
                <a:solidFill>
                  <a:srgbClr val="145B03"/>
                </a:solidFill>
                <a:latin typeface="Roboto Bold"/>
                <a:ea typeface="Roboto Bold"/>
                <a:cs typeface="Roboto Bold"/>
                <a:sym typeface="Roboto Bold"/>
              </a:rPr>
              <a:t>Classification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5" name="laser.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60607" t="-5706" r="-2927" b="-52014"/>
            </a:stretch>
          </a:blipFill>
        </p:spPr>
      </p:sp>
      <p:grpSp>
        <p:nvGrpSpPr>
          <p:cNvPr id="3" name="Group 3"/>
          <p:cNvGrpSpPr/>
          <p:nvPr/>
        </p:nvGrpSpPr>
        <p:grpSpPr>
          <a:xfrm>
            <a:off x="3571837" y="-263164"/>
            <a:ext cx="6043248" cy="1872097"/>
            <a:chOff x="-59962" y="-114300"/>
            <a:chExt cx="1383189" cy="428489"/>
          </a:xfrm>
        </p:grpSpPr>
        <p:sp>
          <p:nvSpPr>
            <p:cNvPr id="4" name="Freeform 4"/>
            <p:cNvSpPr/>
            <p:nvPr/>
          </p:nvSpPr>
          <p:spPr>
            <a:xfrm>
              <a:off x="-59962" y="-30505"/>
              <a:ext cx="1383189" cy="344694"/>
            </a:xfrm>
            <a:custGeom>
              <a:avLst/>
              <a:gdLst/>
              <a:ahLst/>
              <a:cxnLst/>
              <a:rect l="l" t="t" r="r" b="b"/>
              <a:pathLst>
                <a:path w="1323227" h="314189">
                  <a:moveTo>
                    <a:pt x="33478" y="0"/>
                  </a:moveTo>
                  <a:lnTo>
                    <a:pt x="1289748" y="0"/>
                  </a:lnTo>
                  <a:cubicBezTo>
                    <a:pt x="1298627" y="0"/>
                    <a:pt x="1307143" y="3527"/>
                    <a:pt x="1313421" y="9806"/>
                  </a:cubicBezTo>
                  <a:cubicBezTo>
                    <a:pt x="1319699" y="16084"/>
                    <a:pt x="1323227" y="24599"/>
                    <a:pt x="1323227" y="33478"/>
                  </a:cubicBezTo>
                  <a:lnTo>
                    <a:pt x="1323227" y="280710"/>
                  </a:lnTo>
                  <a:cubicBezTo>
                    <a:pt x="1323227" y="289589"/>
                    <a:pt x="1319699" y="298105"/>
                    <a:pt x="1313421" y="304383"/>
                  </a:cubicBezTo>
                  <a:cubicBezTo>
                    <a:pt x="1307143" y="310662"/>
                    <a:pt x="1298627" y="314189"/>
                    <a:pt x="1289748" y="314189"/>
                  </a:cubicBezTo>
                  <a:lnTo>
                    <a:pt x="33478" y="314189"/>
                  </a:lnTo>
                  <a:cubicBezTo>
                    <a:pt x="24599" y="314189"/>
                    <a:pt x="16084" y="310662"/>
                    <a:pt x="9806" y="304383"/>
                  </a:cubicBezTo>
                  <a:cubicBezTo>
                    <a:pt x="3527" y="298105"/>
                    <a:pt x="0" y="289589"/>
                    <a:pt x="0" y="280710"/>
                  </a:cubicBezTo>
                  <a:lnTo>
                    <a:pt x="0" y="33478"/>
                  </a:lnTo>
                  <a:cubicBezTo>
                    <a:pt x="0" y="24599"/>
                    <a:pt x="3527" y="16084"/>
                    <a:pt x="9806" y="9806"/>
                  </a:cubicBezTo>
                  <a:cubicBezTo>
                    <a:pt x="16084" y="3527"/>
                    <a:pt x="24599" y="0"/>
                    <a:pt x="33478" y="0"/>
                  </a:cubicBezTo>
                  <a:close/>
                </a:path>
              </a:pathLst>
            </a:custGeom>
            <a:solidFill>
              <a:srgbClr val="FFFFFF"/>
            </a:solidFill>
            <a:ln cap="rnd">
              <a:noFill/>
              <a:prstDash val="solid"/>
              <a:round/>
            </a:ln>
          </p:spPr>
          <p:txBody>
            <a:bodyPr/>
            <a:lstStyle/>
            <a:p>
              <a:endParaRPr lang="en-IN" dirty="0"/>
            </a:p>
          </p:txBody>
        </p:sp>
        <p:sp>
          <p:nvSpPr>
            <p:cNvPr id="5" name="TextBox 5"/>
            <p:cNvSpPr txBox="1"/>
            <p:nvPr/>
          </p:nvSpPr>
          <p:spPr>
            <a:xfrm>
              <a:off x="0" y="-114300"/>
              <a:ext cx="1323227" cy="428489"/>
            </a:xfrm>
            <a:prstGeom prst="rect">
              <a:avLst/>
            </a:prstGeom>
          </p:spPr>
          <p:txBody>
            <a:bodyPr lIns="50800" tIns="50800" rIns="50800" bIns="50800" rtlCol="0" anchor="ctr"/>
            <a:lstStyle/>
            <a:p>
              <a:pPr marL="0" lvl="0" indent="0" algn="ctr">
                <a:lnSpc>
                  <a:spcPts val="8259"/>
                </a:lnSpc>
                <a:spcBef>
                  <a:spcPct val="0"/>
                </a:spcBef>
              </a:pPr>
              <a:r>
                <a:rPr lang="en-US" sz="6000" b="1" dirty="0">
                  <a:solidFill>
                    <a:srgbClr val="145B03"/>
                  </a:solidFill>
                  <a:latin typeface="Roboto" panose="02000000000000000000" pitchFamily="2" charset="0"/>
                  <a:ea typeface="Roboto" panose="02000000000000000000" pitchFamily="2" charset="0"/>
                  <a:cs typeface="Roboto" panose="02000000000000000000" pitchFamily="2" charset="0"/>
                  <a:sym typeface="More Sugar"/>
                </a:rPr>
                <a:t>WORKFLOW</a:t>
              </a:r>
            </a:p>
          </p:txBody>
        </p:sp>
      </p:grpSp>
      <p:sp>
        <p:nvSpPr>
          <p:cNvPr id="6" name="Freeform 6"/>
          <p:cNvSpPr/>
          <p:nvPr/>
        </p:nvSpPr>
        <p:spPr>
          <a:xfrm>
            <a:off x="12787338" y="5715005"/>
            <a:ext cx="5500662" cy="4929222"/>
          </a:xfrm>
          <a:custGeom>
            <a:avLst/>
            <a:gdLst/>
            <a:ahLst/>
            <a:cxnLst/>
            <a:rect l="l" t="t" r="r" b="b"/>
            <a:pathLst>
              <a:path w="6558088" h="5318013">
                <a:moveTo>
                  <a:pt x="0" y="0"/>
                </a:moveTo>
                <a:lnTo>
                  <a:pt x="6558088" y="0"/>
                </a:lnTo>
                <a:lnTo>
                  <a:pt x="6558088" y="5318014"/>
                </a:lnTo>
                <a:lnTo>
                  <a:pt x="0" y="53180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685625" y="2912081"/>
            <a:ext cx="4602375" cy="4946064"/>
          </a:xfrm>
          <a:custGeom>
            <a:avLst/>
            <a:gdLst/>
            <a:ahLst/>
            <a:cxnLst/>
            <a:rect l="l" t="t" r="r" b="b"/>
            <a:pathLst>
              <a:path w="5159307" h="5187603">
                <a:moveTo>
                  <a:pt x="0" y="0"/>
                </a:moveTo>
                <a:lnTo>
                  <a:pt x="5159307" y="0"/>
                </a:lnTo>
                <a:lnTo>
                  <a:pt x="5159307" y="5187603"/>
                </a:lnTo>
                <a:lnTo>
                  <a:pt x="0" y="51876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3988130" y="1450067"/>
            <a:ext cx="2418796" cy="1772318"/>
          </a:xfrm>
          <a:custGeom>
            <a:avLst/>
            <a:gdLst/>
            <a:ahLst/>
            <a:cxnLst/>
            <a:rect l="l" t="t" r="r" b="b"/>
            <a:pathLst>
              <a:path w="2418796" h="1772318">
                <a:moveTo>
                  <a:pt x="0" y="0"/>
                </a:moveTo>
                <a:lnTo>
                  <a:pt x="2418795" y="0"/>
                </a:lnTo>
                <a:lnTo>
                  <a:pt x="2418795" y="1772318"/>
                </a:lnTo>
                <a:lnTo>
                  <a:pt x="0" y="17723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1554813" y="2336226"/>
            <a:ext cx="12433316" cy="7604816"/>
            <a:chOff x="0" y="0"/>
            <a:chExt cx="2845758" cy="1740603"/>
          </a:xfrm>
        </p:grpSpPr>
        <p:sp>
          <p:nvSpPr>
            <p:cNvPr id="10" name="Freeform 10"/>
            <p:cNvSpPr/>
            <p:nvPr/>
          </p:nvSpPr>
          <p:spPr>
            <a:xfrm>
              <a:off x="0" y="0"/>
              <a:ext cx="2845758" cy="1740603"/>
            </a:xfrm>
            <a:custGeom>
              <a:avLst/>
              <a:gdLst/>
              <a:ahLst/>
              <a:cxnLst/>
              <a:rect l="l" t="t" r="r" b="b"/>
              <a:pathLst>
                <a:path w="2845758" h="1740603">
                  <a:moveTo>
                    <a:pt x="15567" y="0"/>
                  </a:moveTo>
                  <a:lnTo>
                    <a:pt x="2830191" y="0"/>
                  </a:lnTo>
                  <a:cubicBezTo>
                    <a:pt x="2834320" y="0"/>
                    <a:pt x="2838279" y="1640"/>
                    <a:pt x="2841199" y="4559"/>
                  </a:cubicBezTo>
                  <a:cubicBezTo>
                    <a:pt x="2844118" y="7479"/>
                    <a:pt x="2845758" y="11438"/>
                    <a:pt x="2845758" y="15567"/>
                  </a:cubicBezTo>
                  <a:lnTo>
                    <a:pt x="2845758" y="1725036"/>
                  </a:lnTo>
                  <a:cubicBezTo>
                    <a:pt x="2845758" y="1729165"/>
                    <a:pt x="2844118" y="1733124"/>
                    <a:pt x="2841199" y="1736044"/>
                  </a:cubicBezTo>
                  <a:cubicBezTo>
                    <a:pt x="2838279" y="1738963"/>
                    <a:pt x="2834320" y="1740603"/>
                    <a:pt x="2830191" y="1740603"/>
                  </a:cubicBezTo>
                  <a:lnTo>
                    <a:pt x="15567" y="1740603"/>
                  </a:lnTo>
                  <a:cubicBezTo>
                    <a:pt x="11438" y="1740603"/>
                    <a:pt x="7479" y="1738963"/>
                    <a:pt x="4559" y="1736044"/>
                  </a:cubicBezTo>
                  <a:cubicBezTo>
                    <a:pt x="1640" y="1733124"/>
                    <a:pt x="0" y="1729165"/>
                    <a:pt x="0" y="1725036"/>
                  </a:cubicBezTo>
                  <a:lnTo>
                    <a:pt x="0" y="15567"/>
                  </a:lnTo>
                  <a:cubicBezTo>
                    <a:pt x="0" y="11438"/>
                    <a:pt x="1640" y="7479"/>
                    <a:pt x="4559" y="4559"/>
                  </a:cubicBezTo>
                  <a:cubicBezTo>
                    <a:pt x="7479" y="1640"/>
                    <a:pt x="11438" y="0"/>
                    <a:pt x="15567" y="0"/>
                  </a:cubicBezTo>
                  <a:close/>
                </a:path>
              </a:pathLst>
            </a:custGeom>
            <a:solidFill>
              <a:srgbClr val="FFFFFF"/>
            </a:solidFill>
            <a:ln cap="rnd">
              <a:noFill/>
              <a:prstDash val="solid"/>
              <a:round/>
            </a:ln>
          </p:spPr>
        </p:sp>
        <p:sp>
          <p:nvSpPr>
            <p:cNvPr id="11" name="TextBox 11"/>
            <p:cNvSpPr txBox="1"/>
            <p:nvPr/>
          </p:nvSpPr>
          <p:spPr>
            <a:xfrm>
              <a:off x="0" y="-38100"/>
              <a:ext cx="2845758" cy="177870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Freeform 12"/>
          <p:cNvSpPr/>
          <p:nvPr/>
        </p:nvSpPr>
        <p:spPr>
          <a:xfrm>
            <a:off x="1" y="0"/>
            <a:ext cx="3571835" cy="3214674"/>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2321876" y="2727960"/>
            <a:ext cx="12370113" cy="4754880"/>
          </a:xfrm>
          <a:prstGeom prst="rect">
            <a:avLst/>
          </a:prstGeom>
        </p:spPr>
        <p:txBody>
          <a:bodyPr lIns="0" tIns="0" rIns="0" bIns="0" rtlCol="0" anchor="t">
            <a:spAutoFit/>
          </a:bodyPr>
          <a:lstStyle/>
          <a:p>
            <a:pPr marL="734061" lvl="1" indent="-367031" algn="just">
              <a:lnSpc>
                <a:spcPts val="4760"/>
              </a:lnSpc>
              <a:buFont typeface="Arial"/>
              <a:buChar char="•"/>
            </a:pPr>
            <a:r>
              <a:rPr lang="en-US" sz="3200" b="1" dirty="0">
                <a:solidFill>
                  <a:srgbClr val="317A41"/>
                </a:solidFill>
                <a:latin typeface="Roboto Bold"/>
                <a:ea typeface="Roboto Bold"/>
                <a:cs typeface="Roboto Bold"/>
                <a:sym typeface="Roboto Bold"/>
              </a:rPr>
              <a:t>Data Collection</a:t>
            </a:r>
          </a:p>
          <a:p>
            <a:pPr algn="just">
              <a:lnSpc>
                <a:spcPts val="4760"/>
              </a:lnSpc>
            </a:pPr>
            <a:endParaRPr dirty="0"/>
          </a:p>
          <a:p>
            <a:pPr marL="734061" lvl="1" indent="-367031" algn="just">
              <a:lnSpc>
                <a:spcPts val="4760"/>
              </a:lnSpc>
              <a:buFont typeface="Arial"/>
              <a:buChar char="•"/>
            </a:pPr>
            <a:r>
              <a:rPr lang="en-US" sz="3200" b="1" dirty="0">
                <a:solidFill>
                  <a:srgbClr val="317A41"/>
                </a:solidFill>
                <a:latin typeface="Roboto Bold"/>
                <a:ea typeface="Roboto Bold"/>
                <a:cs typeface="Roboto Bold"/>
                <a:sym typeface="Roboto Bold"/>
              </a:rPr>
              <a:t>Preprocessing</a:t>
            </a:r>
          </a:p>
          <a:p>
            <a:pPr algn="just">
              <a:lnSpc>
                <a:spcPts val="4760"/>
              </a:lnSpc>
            </a:pPr>
            <a:endParaRPr dirty="0"/>
          </a:p>
          <a:p>
            <a:pPr marL="734061" lvl="1" indent="-367031" algn="just">
              <a:lnSpc>
                <a:spcPts val="4760"/>
              </a:lnSpc>
              <a:buFont typeface="Arial"/>
              <a:buChar char="•"/>
            </a:pPr>
            <a:r>
              <a:rPr lang="en-US" sz="3200" b="1" dirty="0">
                <a:solidFill>
                  <a:srgbClr val="317A41"/>
                </a:solidFill>
                <a:latin typeface="Roboto Bold"/>
                <a:ea typeface="Roboto Bold"/>
                <a:cs typeface="Roboto Bold"/>
                <a:sym typeface="Roboto Bold"/>
              </a:rPr>
              <a:t>Feature Extraction Common features</a:t>
            </a:r>
          </a:p>
          <a:p>
            <a:pPr algn="just">
              <a:lnSpc>
                <a:spcPts val="5040"/>
              </a:lnSpc>
            </a:pPr>
            <a:endParaRPr dirty="0"/>
          </a:p>
          <a:p>
            <a:pPr algn="just">
              <a:lnSpc>
                <a:spcPts val="4479"/>
              </a:lnSpc>
            </a:pPr>
            <a:endParaRPr dirty="0"/>
          </a:p>
          <a:p>
            <a:pPr algn="just">
              <a:lnSpc>
                <a:spcPts val="4479"/>
              </a:lnSpc>
            </a:pPr>
            <a:endParaRPr dirty="0"/>
          </a:p>
        </p:txBody>
      </p:sp>
      <p:sp>
        <p:nvSpPr>
          <p:cNvPr id="14" name="TextBox 14"/>
          <p:cNvSpPr txBox="1"/>
          <p:nvPr/>
        </p:nvSpPr>
        <p:spPr>
          <a:xfrm>
            <a:off x="2321876" y="6326418"/>
            <a:ext cx="9701570" cy="3077766"/>
          </a:xfrm>
          <a:prstGeom prst="rect">
            <a:avLst/>
          </a:prstGeom>
        </p:spPr>
        <p:txBody>
          <a:bodyPr lIns="0" tIns="0" rIns="0" bIns="0" rtlCol="0" anchor="t">
            <a:spAutoFit/>
          </a:bodyPr>
          <a:lstStyle/>
          <a:p>
            <a:pPr marL="734059" lvl="1" indent="-367030" algn="just">
              <a:lnSpc>
                <a:spcPts val="4759"/>
              </a:lnSpc>
              <a:buFont typeface="Arial"/>
              <a:buChar char="•"/>
            </a:pPr>
            <a:r>
              <a:rPr lang="en-US" sz="3200" b="1" dirty="0">
                <a:solidFill>
                  <a:srgbClr val="317A41"/>
                </a:solidFill>
                <a:latin typeface="Roboto Bold"/>
                <a:ea typeface="Roboto Bold"/>
                <a:cs typeface="Roboto Bold"/>
                <a:sym typeface="Roboto Bold"/>
              </a:rPr>
              <a:t>Model  Training Common ML/DL models used</a:t>
            </a:r>
          </a:p>
          <a:p>
            <a:pPr algn="just">
              <a:lnSpc>
                <a:spcPts val="4759"/>
              </a:lnSpc>
            </a:pPr>
            <a:endParaRPr dirty="0"/>
          </a:p>
          <a:p>
            <a:pPr marL="734059" lvl="1" indent="-367030" algn="just">
              <a:lnSpc>
                <a:spcPts val="4759"/>
              </a:lnSpc>
              <a:buFont typeface="Arial"/>
              <a:buChar char="•"/>
            </a:pPr>
            <a:r>
              <a:rPr lang="en-US" sz="3200" b="1" dirty="0">
                <a:solidFill>
                  <a:srgbClr val="317A41"/>
                </a:solidFill>
                <a:latin typeface="Roboto Bold"/>
                <a:ea typeface="Roboto Bold"/>
                <a:cs typeface="Roboto Bold"/>
                <a:sym typeface="Roboto Bold"/>
              </a:rPr>
              <a:t>Model Evaluation</a:t>
            </a:r>
          </a:p>
          <a:p>
            <a:pPr algn="just">
              <a:lnSpc>
                <a:spcPts val="4759"/>
              </a:lnSpc>
            </a:pPr>
            <a:endParaRPr dirty="0"/>
          </a:p>
          <a:p>
            <a:pPr marL="734059" lvl="1" indent="-367030" algn="just">
              <a:lnSpc>
                <a:spcPts val="4759"/>
              </a:lnSpc>
              <a:buFont typeface="Arial"/>
              <a:buChar char="•"/>
            </a:pPr>
            <a:r>
              <a:rPr lang="en-US" sz="3200" b="1" dirty="0">
                <a:solidFill>
                  <a:srgbClr val="317A41"/>
                </a:solidFill>
                <a:latin typeface="Roboto Bold"/>
                <a:ea typeface="Roboto Bold"/>
                <a:cs typeface="Roboto Bold"/>
                <a:sym typeface="Roboto Bold"/>
              </a:rPr>
              <a:t>Deployment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2" name="laser.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cstate="print"/>
            <a:stretch>
              <a:fillRect l="-52266" t="-8377" r="-15564" b="-53485"/>
            </a:stretch>
          </a:blipFill>
        </p:spPr>
      </p:sp>
      <p:sp>
        <p:nvSpPr>
          <p:cNvPr id="3" name="Freeform 3"/>
          <p:cNvSpPr/>
          <p:nvPr/>
        </p:nvSpPr>
        <p:spPr>
          <a:xfrm flipH="1">
            <a:off x="-67889" y="8038278"/>
            <a:ext cx="9311394" cy="1134297"/>
          </a:xfrm>
          <a:custGeom>
            <a:avLst/>
            <a:gdLst/>
            <a:ahLst/>
            <a:cxnLst/>
            <a:rect l="l" t="t" r="r" b="b"/>
            <a:pathLst>
              <a:path w="9311394" h="1134297">
                <a:moveTo>
                  <a:pt x="9311394" y="0"/>
                </a:moveTo>
                <a:lnTo>
                  <a:pt x="0" y="0"/>
                </a:lnTo>
                <a:lnTo>
                  <a:pt x="0" y="1134297"/>
                </a:lnTo>
                <a:lnTo>
                  <a:pt x="9311394" y="1134297"/>
                </a:lnTo>
                <a:lnTo>
                  <a:pt x="9311394"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214379" y="6858013"/>
            <a:ext cx="4337356" cy="3143271"/>
          </a:xfrm>
          <a:custGeom>
            <a:avLst/>
            <a:gdLst/>
            <a:ahLst/>
            <a:cxnLst/>
            <a:rect l="l" t="t" r="r" b="b"/>
            <a:pathLst>
              <a:path w="6558088" h="5318013">
                <a:moveTo>
                  <a:pt x="6558088" y="0"/>
                </a:moveTo>
                <a:lnTo>
                  <a:pt x="0" y="0"/>
                </a:lnTo>
                <a:lnTo>
                  <a:pt x="0" y="5318013"/>
                </a:lnTo>
                <a:lnTo>
                  <a:pt x="6558088" y="5318013"/>
                </a:lnTo>
                <a:lnTo>
                  <a:pt x="655808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0" y="4786310"/>
            <a:ext cx="3214646" cy="3500462"/>
          </a:xfrm>
          <a:custGeom>
            <a:avLst/>
            <a:gdLst/>
            <a:ahLst/>
            <a:cxnLst/>
            <a:rect l="l" t="t" r="r" b="b"/>
            <a:pathLst>
              <a:path w="4147662" h="3981756">
                <a:moveTo>
                  <a:pt x="0" y="0"/>
                </a:moveTo>
                <a:lnTo>
                  <a:pt x="4147662" y="0"/>
                </a:lnTo>
                <a:lnTo>
                  <a:pt x="4147662" y="3981756"/>
                </a:lnTo>
                <a:lnTo>
                  <a:pt x="0" y="3981756"/>
                </a:lnTo>
                <a:lnTo>
                  <a:pt x="0" y="0"/>
                </a:lnTo>
                <a:close/>
              </a:path>
            </a:pathLst>
          </a:custGeom>
          <a:blipFill>
            <a:blip r:embed="rId8" cstate="print"/>
            <a:stretch>
              <a:fillRect/>
            </a:stretch>
          </a:blipFill>
        </p:spPr>
      </p:sp>
      <p:grpSp>
        <p:nvGrpSpPr>
          <p:cNvPr id="7" name="Group 7"/>
          <p:cNvGrpSpPr/>
          <p:nvPr/>
        </p:nvGrpSpPr>
        <p:grpSpPr>
          <a:xfrm>
            <a:off x="4967536" y="249838"/>
            <a:ext cx="10368463" cy="1928828"/>
            <a:chOff x="0" y="-120509"/>
            <a:chExt cx="2373151" cy="441473"/>
          </a:xfrm>
        </p:grpSpPr>
        <p:sp>
          <p:nvSpPr>
            <p:cNvPr id="8" name="Freeform 8"/>
            <p:cNvSpPr/>
            <p:nvPr/>
          </p:nvSpPr>
          <p:spPr>
            <a:xfrm>
              <a:off x="2278" y="-120509"/>
              <a:ext cx="2370873" cy="441473"/>
            </a:xfrm>
            <a:custGeom>
              <a:avLst/>
              <a:gdLst/>
              <a:ahLst/>
              <a:cxnLst/>
              <a:rect l="l" t="t" r="r" b="b"/>
              <a:pathLst>
                <a:path w="2314789" h="273767">
                  <a:moveTo>
                    <a:pt x="20669" y="0"/>
                  </a:moveTo>
                  <a:lnTo>
                    <a:pt x="2294120" y="0"/>
                  </a:lnTo>
                  <a:cubicBezTo>
                    <a:pt x="2299602" y="0"/>
                    <a:pt x="2304859" y="2178"/>
                    <a:pt x="2308735" y="6054"/>
                  </a:cubicBezTo>
                  <a:cubicBezTo>
                    <a:pt x="2312612" y="9930"/>
                    <a:pt x="2314789" y="15187"/>
                    <a:pt x="2314789" y="20669"/>
                  </a:cubicBezTo>
                  <a:lnTo>
                    <a:pt x="2314789" y="253099"/>
                  </a:lnTo>
                  <a:cubicBezTo>
                    <a:pt x="2314789" y="258580"/>
                    <a:pt x="2312612" y="263837"/>
                    <a:pt x="2308735" y="267713"/>
                  </a:cubicBezTo>
                  <a:cubicBezTo>
                    <a:pt x="2304859" y="271590"/>
                    <a:pt x="2299602" y="273767"/>
                    <a:pt x="2294120" y="273767"/>
                  </a:cubicBezTo>
                  <a:lnTo>
                    <a:pt x="20669" y="273767"/>
                  </a:lnTo>
                  <a:cubicBezTo>
                    <a:pt x="15187" y="273767"/>
                    <a:pt x="9930" y="271590"/>
                    <a:pt x="6054" y="267713"/>
                  </a:cubicBezTo>
                  <a:cubicBezTo>
                    <a:pt x="2178" y="263837"/>
                    <a:pt x="0" y="258580"/>
                    <a:pt x="0" y="253099"/>
                  </a:cubicBezTo>
                  <a:lnTo>
                    <a:pt x="0" y="20669"/>
                  </a:lnTo>
                  <a:cubicBezTo>
                    <a:pt x="0" y="15187"/>
                    <a:pt x="2178" y="9930"/>
                    <a:pt x="6054" y="6054"/>
                  </a:cubicBezTo>
                  <a:cubicBezTo>
                    <a:pt x="9930" y="2178"/>
                    <a:pt x="15187" y="0"/>
                    <a:pt x="20669" y="0"/>
                  </a:cubicBezTo>
                  <a:close/>
                </a:path>
              </a:pathLst>
            </a:custGeom>
            <a:solidFill>
              <a:srgbClr val="FFFFFF"/>
            </a:solidFill>
            <a:ln cap="rnd">
              <a:noFill/>
              <a:prstDash val="solid"/>
              <a:round/>
            </a:ln>
          </p:spPr>
        </p:sp>
        <p:sp>
          <p:nvSpPr>
            <p:cNvPr id="9" name="TextBox 9"/>
            <p:cNvSpPr txBox="1"/>
            <p:nvPr/>
          </p:nvSpPr>
          <p:spPr>
            <a:xfrm>
              <a:off x="0" y="-104775"/>
              <a:ext cx="2314789" cy="378542"/>
            </a:xfrm>
            <a:prstGeom prst="rect">
              <a:avLst/>
            </a:prstGeom>
          </p:spPr>
          <p:txBody>
            <a:bodyPr lIns="50800" tIns="50800" rIns="50800" bIns="50800" rtlCol="0" anchor="ctr"/>
            <a:lstStyle/>
            <a:p>
              <a:pPr marL="0" lvl="0" indent="0" algn="ctr">
                <a:lnSpc>
                  <a:spcPts val="7139"/>
                </a:lnSpc>
                <a:spcBef>
                  <a:spcPct val="0"/>
                </a:spcBef>
              </a:pPr>
              <a:r>
                <a:rPr lang="en-US" sz="5400" b="1" dirty="0">
                  <a:solidFill>
                    <a:srgbClr val="145B03"/>
                  </a:solidFill>
                  <a:latin typeface="Roboto" panose="02000000000000000000" pitchFamily="2" charset="0"/>
                  <a:ea typeface="Roboto" panose="02000000000000000000" pitchFamily="2" charset="0"/>
                  <a:cs typeface="Roboto" panose="02000000000000000000" pitchFamily="2" charset="0"/>
                  <a:sym typeface="More Sugar"/>
                </a:rPr>
                <a:t>REQUIREMENT’S FOR PROJECT</a:t>
              </a:r>
            </a:p>
          </p:txBody>
        </p:sp>
      </p:grpSp>
      <p:grpSp>
        <p:nvGrpSpPr>
          <p:cNvPr id="10" name="Group 10"/>
          <p:cNvGrpSpPr/>
          <p:nvPr/>
        </p:nvGrpSpPr>
        <p:grpSpPr>
          <a:xfrm>
            <a:off x="3696376" y="2520656"/>
            <a:ext cx="13371589" cy="7172303"/>
            <a:chOff x="0" y="0"/>
            <a:chExt cx="3060512" cy="1641609"/>
          </a:xfrm>
        </p:grpSpPr>
        <p:sp>
          <p:nvSpPr>
            <p:cNvPr id="11" name="Freeform 11"/>
            <p:cNvSpPr/>
            <p:nvPr/>
          </p:nvSpPr>
          <p:spPr>
            <a:xfrm>
              <a:off x="0" y="0"/>
              <a:ext cx="3060512" cy="1641609"/>
            </a:xfrm>
            <a:custGeom>
              <a:avLst/>
              <a:gdLst/>
              <a:ahLst/>
              <a:cxnLst/>
              <a:rect l="l" t="t" r="r" b="b"/>
              <a:pathLst>
                <a:path w="3060512" h="1641609">
                  <a:moveTo>
                    <a:pt x="15633" y="0"/>
                  </a:moveTo>
                  <a:lnTo>
                    <a:pt x="3044879" y="0"/>
                  </a:lnTo>
                  <a:cubicBezTo>
                    <a:pt x="3049025" y="0"/>
                    <a:pt x="3053001" y="1647"/>
                    <a:pt x="3055933" y="4579"/>
                  </a:cubicBezTo>
                  <a:cubicBezTo>
                    <a:pt x="3058865" y="7510"/>
                    <a:pt x="3060512" y="11487"/>
                    <a:pt x="3060512" y="15633"/>
                  </a:cubicBezTo>
                  <a:lnTo>
                    <a:pt x="3060512" y="1625976"/>
                  </a:lnTo>
                  <a:cubicBezTo>
                    <a:pt x="3060512" y="1634610"/>
                    <a:pt x="3053513" y="1641609"/>
                    <a:pt x="3044879" y="1641609"/>
                  </a:cubicBezTo>
                  <a:lnTo>
                    <a:pt x="15633" y="1641609"/>
                  </a:lnTo>
                  <a:cubicBezTo>
                    <a:pt x="11487" y="1641609"/>
                    <a:pt x="7510" y="1639962"/>
                    <a:pt x="4579" y="1637030"/>
                  </a:cubicBezTo>
                  <a:cubicBezTo>
                    <a:pt x="1647" y="1634099"/>
                    <a:pt x="0" y="1630122"/>
                    <a:pt x="0" y="1625976"/>
                  </a:cubicBezTo>
                  <a:lnTo>
                    <a:pt x="0" y="15633"/>
                  </a:lnTo>
                  <a:cubicBezTo>
                    <a:pt x="0" y="6999"/>
                    <a:pt x="6999" y="0"/>
                    <a:pt x="15633" y="0"/>
                  </a:cubicBezTo>
                  <a:close/>
                </a:path>
              </a:pathLst>
            </a:custGeom>
            <a:solidFill>
              <a:srgbClr val="FFFFFF"/>
            </a:solidFill>
            <a:ln cap="rnd">
              <a:noFill/>
              <a:prstDash val="solid"/>
              <a:round/>
            </a:ln>
          </p:spPr>
        </p:sp>
        <p:sp>
          <p:nvSpPr>
            <p:cNvPr id="12" name="TextBox 12"/>
            <p:cNvSpPr txBox="1"/>
            <p:nvPr/>
          </p:nvSpPr>
          <p:spPr>
            <a:xfrm>
              <a:off x="0" y="-66675"/>
              <a:ext cx="3060512" cy="1708284"/>
            </a:xfrm>
            <a:prstGeom prst="rect">
              <a:avLst/>
            </a:prstGeom>
          </p:spPr>
          <p:txBody>
            <a:bodyPr lIns="50800" tIns="50800" rIns="50800" bIns="50800" rtlCol="0" anchor="ctr"/>
            <a:lstStyle/>
            <a:p>
              <a:pPr algn="just">
                <a:lnSpc>
                  <a:spcPts val="5039"/>
                </a:lnSpc>
              </a:pPr>
              <a:endParaRPr/>
            </a:p>
            <a:p>
              <a:pPr algn="just">
                <a:lnSpc>
                  <a:spcPts val="5039"/>
                </a:lnSpc>
              </a:pPr>
              <a:endParaRPr/>
            </a:p>
          </p:txBody>
        </p:sp>
      </p:grpSp>
      <p:sp>
        <p:nvSpPr>
          <p:cNvPr id="13" name="Freeform 13"/>
          <p:cNvSpPr/>
          <p:nvPr/>
        </p:nvSpPr>
        <p:spPr>
          <a:xfrm>
            <a:off x="285689" y="0"/>
            <a:ext cx="3786214" cy="3571864"/>
          </a:xfrm>
          <a:custGeom>
            <a:avLst/>
            <a:gdLst/>
            <a:ahLst/>
            <a:cxnLst/>
            <a:rect l="l" t="t" r="r" b="b"/>
            <a:pathLst>
              <a:path w="4695311" h="4114800">
                <a:moveTo>
                  <a:pt x="0" y="0"/>
                </a:moveTo>
                <a:lnTo>
                  <a:pt x="4695311" y="0"/>
                </a:lnTo>
                <a:lnTo>
                  <a:pt x="4695311"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1570217" y="3069695"/>
            <a:ext cx="3462508" cy="3477966"/>
          </a:xfrm>
          <a:custGeom>
            <a:avLst/>
            <a:gdLst/>
            <a:ahLst/>
            <a:cxnLst/>
            <a:rect l="l" t="t" r="r" b="b"/>
            <a:pathLst>
              <a:path w="3462508" h="3477966">
                <a:moveTo>
                  <a:pt x="0" y="0"/>
                </a:moveTo>
                <a:lnTo>
                  <a:pt x="3462508" y="0"/>
                </a:lnTo>
                <a:lnTo>
                  <a:pt x="3462508" y="3477966"/>
                </a:lnTo>
                <a:lnTo>
                  <a:pt x="0" y="3477966"/>
                </a:lnTo>
                <a:lnTo>
                  <a:pt x="0" y="0"/>
                </a:lnTo>
                <a:close/>
              </a:path>
            </a:pathLst>
          </a:custGeom>
          <a:blipFill>
            <a:blip r:embed="rId11"/>
            <a:stretch>
              <a:fillRect/>
            </a:stretch>
          </a:blipFill>
        </p:spPr>
      </p:sp>
      <p:sp>
        <p:nvSpPr>
          <p:cNvPr id="15" name="TextBox 15"/>
          <p:cNvSpPr txBox="1"/>
          <p:nvPr/>
        </p:nvSpPr>
        <p:spPr>
          <a:xfrm>
            <a:off x="4776328" y="2622020"/>
            <a:ext cx="3653291" cy="807913"/>
          </a:xfrm>
          <a:prstGeom prst="rect">
            <a:avLst/>
          </a:prstGeom>
        </p:spPr>
        <p:txBody>
          <a:bodyPr wrap="square" lIns="0" tIns="0" rIns="0" bIns="0" rtlCol="0" anchor="t">
            <a:spAutoFit/>
          </a:bodyPr>
          <a:lstStyle/>
          <a:p>
            <a:pPr algn="ctr">
              <a:lnSpc>
                <a:spcPts val="6300"/>
              </a:lnSpc>
            </a:pPr>
            <a:r>
              <a:rPr lang="en-US" sz="4500" b="1" dirty="0">
                <a:solidFill>
                  <a:srgbClr val="145B03"/>
                </a:solidFill>
                <a:latin typeface="Roboto Bold"/>
                <a:ea typeface="Roboto Bold"/>
                <a:cs typeface="Roboto Bold"/>
                <a:sym typeface="Roboto Bold"/>
              </a:rPr>
              <a:t>RESOURCE</a:t>
            </a:r>
          </a:p>
        </p:txBody>
      </p:sp>
      <p:sp>
        <p:nvSpPr>
          <p:cNvPr id="16" name="TextBox 16"/>
          <p:cNvSpPr txBox="1"/>
          <p:nvPr/>
        </p:nvSpPr>
        <p:spPr>
          <a:xfrm>
            <a:off x="4361039" y="3581870"/>
            <a:ext cx="10305815" cy="2417778"/>
          </a:xfrm>
          <a:prstGeom prst="rect">
            <a:avLst/>
          </a:prstGeom>
        </p:spPr>
        <p:txBody>
          <a:bodyPr lIns="0" tIns="0" rIns="0" bIns="0" rtlCol="0" anchor="t">
            <a:spAutoFit/>
          </a:bodyPr>
          <a:lstStyle/>
          <a:p>
            <a:pPr marL="736968" lvl="1" indent="-368484" algn="just">
              <a:lnSpc>
                <a:spcPts val="4778"/>
              </a:lnSpc>
              <a:buFont typeface="Arial"/>
              <a:buChar char="•"/>
            </a:pPr>
            <a:r>
              <a:rPr lang="en-US" sz="3200" dirty="0">
                <a:solidFill>
                  <a:srgbClr val="317A41"/>
                </a:solidFill>
                <a:latin typeface="Roboto"/>
                <a:ea typeface="Roboto"/>
                <a:cs typeface="Roboto"/>
                <a:sym typeface="Roboto"/>
              </a:rPr>
              <a:t>Kaggle</a:t>
            </a:r>
          </a:p>
          <a:p>
            <a:pPr marL="736968" lvl="1" indent="-368484" algn="just">
              <a:lnSpc>
                <a:spcPts val="4778"/>
              </a:lnSpc>
              <a:buFont typeface="Arial"/>
              <a:buChar char="•"/>
            </a:pPr>
            <a:r>
              <a:rPr lang="en-US" sz="3200" dirty="0">
                <a:solidFill>
                  <a:srgbClr val="317A41"/>
                </a:solidFill>
                <a:latin typeface="Roboto"/>
                <a:ea typeface="Roboto"/>
                <a:cs typeface="Roboto"/>
                <a:sym typeface="Roboto"/>
              </a:rPr>
              <a:t>VS code</a:t>
            </a:r>
          </a:p>
          <a:p>
            <a:pPr marL="736968" lvl="1" indent="-368484" algn="just">
              <a:lnSpc>
                <a:spcPts val="4778"/>
              </a:lnSpc>
              <a:buFont typeface="Arial"/>
              <a:buChar char="•"/>
            </a:pPr>
            <a:r>
              <a:rPr lang="en-US" sz="3200" dirty="0">
                <a:solidFill>
                  <a:srgbClr val="317A41"/>
                </a:solidFill>
                <a:latin typeface="Roboto"/>
                <a:ea typeface="Roboto"/>
                <a:cs typeface="Roboto"/>
                <a:sym typeface="Roboto"/>
              </a:rPr>
              <a:t>Google </a:t>
            </a:r>
            <a:r>
              <a:rPr lang="en-US" sz="3200" dirty="0" err="1">
                <a:solidFill>
                  <a:srgbClr val="317A41"/>
                </a:solidFill>
                <a:latin typeface="Roboto"/>
                <a:ea typeface="Roboto"/>
                <a:cs typeface="Roboto"/>
                <a:sym typeface="Roboto"/>
              </a:rPr>
              <a:t>colab</a:t>
            </a:r>
            <a:endParaRPr lang="en-US" sz="3200" dirty="0">
              <a:solidFill>
                <a:srgbClr val="317A41"/>
              </a:solidFill>
              <a:latin typeface="Roboto"/>
              <a:ea typeface="Roboto"/>
              <a:cs typeface="Roboto"/>
              <a:sym typeface="Roboto"/>
            </a:endParaRPr>
          </a:p>
          <a:p>
            <a:pPr marL="736968" lvl="1" indent="-368484" algn="just">
              <a:lnSpc>
                <a:spcPts val="4778"/>
              </a:lnSpc>
              <a:buFont typeface="Arial"/>
              <a:buChar char="•"/>
            </a:pPr>
            <a:r>
              <a:rPr lang="en-US" sz="3200" dirty="0" err="1">
                <a:solidFill>
                  <a:srgbClr val="317A41"/>
                </a:solidFill>
                <a:latin typeface="Roboto"/>
                <a:ea typeface="Roboto"/>
                <a:cs typeface="Roboto"/>
                <a:sym typeface="Roboto"/>
              </a:rPr>
              <a:t>Jupyter</a:t>
            </a:r>
            <a:endParaRPr lang="en-US" sz="3200" dirty="0">
              <a:solidFill>
                <a:srgbClr val="317A41"/>
              </a:solidFill>
              <a:latin typeface="Roboto"/>
              <a:ea typeface="Roboto"/>
              <a:cs typeface="Roboto"/>
              <a:sym typeface="Roboto"/>
            </a:endParaRPr>
          </a:p>
        </p:txBody>
      </p:sp>
      <p:sp>
        <p:nvSpPr>
          <p:cNvPr id="17" name="TextBox 17"/>
          <p:cNvSpPr txBox="1"/>
          <p:nvPr/>
        </p:nvSpPr>
        <p:spPr>
          <a:xfrm>
            <a:off x="4776328" y="6151618"/>
            <a:ext cx="3296101" cy="807913"/>
          </a:xfrm>
          <a:prstGeom prst="rect">
            <a:avLst/>
          </a:prstGeom>
        </p:spPr>
        <p:txBody>
          <a:bodyPr wrap="square" lIns="0" tIns="0" rIns="0" bIns="0" rtlCol="0" anchor="t">
            <a:spAutoFit/>
          </a:bodyPr>
          <a:lstStyle/>
          <a:p>
            <a:pPr algn="ctr">
              <a:lnSpc>
                <a:spcPts val="6300"/>
              </a:lnSpc>
            </a:pPr>
            <a:r>
              <a:rPr lang="en-US" sz="4500" b="1" dirty="0">
                <a:solidFill>
                  <a:srgbClr val="145B03"/>
                </a:solidFill>
                <a:latin typeface="Roboto Bold"/>
                <a:ea typeface="Roboto Bold"/>
                <a:cs typeface="Roboto Bold"/>
                <a:sym typeface="Roboto Bold"/>
              </a:rPr>
              <a:t>DATASET</a:t>
            </a:r>
          </a:p>
        </p:txBody>
      </p:sp>
      <p:sp>
        <p:nvSpPr>
          <p:cNvPr id="18" name="TextBox 18"/>
          <p:cNvSpPr txBox="1"/>
          <p:nvPr/>
        </p:nvSpPr>
        <p:spPr>
          <a:xfrm>
            <a:off x="4299536" y="6710932"/>
            <a:ext cx="12165269" cy="2389798"/>
          </a:xfrm>
          <a:prstGeom prst="rect">
            <a:avLst/>
          </a:prstGeom>
        </p:spPr>
        <p:txBody>
          <a:bodyPr lIns="0" tIns="0" rIns="0" bIns="0" rtlCol="0" anchor="t">
            <a:spAutoFit/>
          </a:bodyPr>
          <a:lstStyle/>
          <a:p>
            <a:pPr algn="just">
              <a:lnSpc>
                <a:spcPts val="4778"/>
              </a:lnSpc>
            </a:pPr>
            <a:endParaRPr dirty="0"/>
          </a:p>
          <a:p>
            <a:pPr marL="736968" lvl="1" indent="-368484" algn="just">
              <a:lnSpc>
                <a:spcPts val="4778"/>
              </a:lnSpc>
              <a:buFont typeface="Arial"/>
              <a:buChar char="•"/>
            </a:pPr>
            <a:r>
              <a:rPr lang="en-US" sz="3200" dirty="0">
                <a:solidFill>
                  <a:srgbClr val="317A41"/>
                </a:solidFill>
                <a:latin typeface="Roboto"/>
                <a:ea typeface="Roboto"/>
                <a:cs typeface="Roboto"/>
                <a:sym typeface="Roboto"/>
              </a:rPr>
              <a:t>https://www.kaggle.com/datasets/rushibalajiputthewad/sound-classification-of-animal-voice</a:t>
            </a:r>
          </a:p>
          <a:p>
            <a:pPr algn="ctr">
              <a:lnSpc>
                <a:spcPts val="4778"/>
              </a:lnSpc>
              <a:spcBef>
                <a:spcPct val="0"/>
              </a:spcBef>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2" name="laser.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cstate="print"/>
            <a:stretch>
              <a:fillRect l="-55026" t="-4651" r="-18243" b="-62457"/>
            </a:stretch>
          </a:blipFill>
        </p:spPr>
      </p:sp>
      <p:grpSp>
        <p:nvGrpSpPr>
          <p:cNvPr id="3" name="Group 3"/>
          <p:cNvGrpSpPr/>
          <p:nvPr/>
        </p:nvGrpSpPr>
        <p:grpSpPr>
          <a:xfrm>
            <a:off x="4125309" y="750246"/>
            <a:ext cx="13289746" cy="8854146"/>
            <a:chOff x="0" y="0"/>
            <a:chExt cx="3500180" cy="2331956"/>
          </a:xfrm>
        </p:grpSpPr>
        <p:sp>
          <p:nvSpPr>
            <p:cNvPr id="4" name="Freeform 4"/>
            <p:cNvSpPr/>
            <p:nvPr/>
          </p:nvSpPr>
          <p:spPr>
            <a:xfrm>
              <a:off x="0" y="0"/>
              <a:ext cx="3500180" cy="2331956"/>
            </a:xfrm>
            <a:custGeom>
              <a:avLst/>
              <a:gdLst/>
              <a:ahLst/>
              <a:cxnLst/>
              <a:rect l="l" t="t" r="r" b="b"/>
              <a:pathLst>
                <a:path w="3500180" h="2331956">
                  <a:moveTo>
                    <a:pt x="15729" y="0"/>
                  </a:moveTo>
                  <a:lnTo>
                    <a:pt x="3484451" y="0"/>
                  </a:lnTo>
                  <a:cubicBezTo>
                    <a:pt x="3488623" y="0"/>
                    <a:pt x="3492624" y="1657"/>
                    <a:pt x="3495573" y="4607"/>
                  </a:cubicBezTo>
                  <a:cubicBezTo>
                    <a:pt x="3498523" y="7557"/>
                    <a:pt x="3500180" y="11557"/>
                    <a:pt x="3500180" y="15729"/>
                  </a:cubicBezTo>
                  <a:lnTo>
                    <a:pt x="3500180" y="2316227"/>
                  </a:lnTo>
                  <a:cubicBezTo>
                    <a:pt x="3500180" y="2324914"/>
                    <a:pt x="3493138" y="2331956"/>
                    <a:pt x="3484451" y="2331956"/>
                  </a:cubicBezTo>
                  <a:lnTo>
                    <a:pt x="15729" y="2331956"/>
                  </a:lnTo>
                  <a:cubicBezTo>
                    <a:pt x="7042" y="2331956"/>
                    <a:pt x="0" y="2324914"/>
                    <a:pt x="0" y="2316227"/>
                  </a:cubicBezTo>
                  <a:lnTo>
                    <a:pt x="0" y="15729"/>
                  </a:lnTo>
                  <a:cubicBezTo>
                    <a:pt x="0" y="11557"/>
                    <a:pt x="1657" y="7557"/>
                    <a:pt x="4607" y="4607"/>
                  </a:cubicBezTo>
                  <a:cubicBezTo>
                    <a:pt x="7557" y="1657"/>
                    <a:pt x="11557" y="0"/>
                    <a:pt x="15729" y="0"/>
                  </a:cubicBezTo>
                  <a:close/>
                </a:path>
              </a:pathLst>
            </a:custGeom>
            <a:solidFill>
              <a:srgbClr val="FFFFFF"/>
            </a:solidFill>
          </p:spPr>
        </p:sp>
        <p:sp>
          <p:nvSpPr>
            <p:cNvPr id="5" name="TextBox 5"/>
            <p:cNvSpPr txBox="1"/>
            <p:nvPr/>
          </p:nvSpPr>
          <p:spPr>
            <a:xfrm>
              <a:off x="0" y="-38100"/>
              <a:ext cx="3500180" cy="2370056"/>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787338" y="142840"/>
            <a:ext cx="4725968" cy="4371520"/>
          </a:xfrm>
          <a:custGeom>
            <a:avLst/>
            <a:gdLst/>
            <a:ahLst/>
            <a:cxnLst/>
            <a:rect l="l" t="t" r="r" b="b"/>
            <a:pathLst>
              <a:path w="4725968" h="4371520">
                <a:moveTo>
                  <a:pt x="0" y="0"/>
                </a:moveTo>
                <a:lnTo>
                  <a:pt x="4725969" y="0"/>
                </a:lnTo>
                <a:lnTo>
                  <a:pt x="4725969" y="4371520"/>
                </a:lnTo>
                <a:lnTo>
                  <a:pt x="0" y="4371520"/>
                </a:lnTo>
                <a:lnTo>
                  <a:pt x="0" y="0"/>
                </a:lnTo>
                <a:close/>
              </a:path>
            </a:pathLst>
          </a:custGeom>
          <a:blipFill>
            <a:blip r:embed="rId4"/>
            <a:stretch>
              <a:fillRect/>
            </a:stretch>
          </a:blipFill>
        </p:spPr>
      </p:sp>
      <p:sp>
        <p:nvSpPr>
          <p:cNvPr id="7" name="Freeform 7"/>
          <p:cNvSpPr/>
          <p:nvPr/>
        </p:nvSpPr>
        <p:spPr>
          <a:xfrm>
            <a:off x="2500266" y="8705940"/>
            <a:ext cx="4241869" cy="1581060"/>
          </a:xfrm>
          <a:custGeom>
            <a:avLst/>
            <a:gdLst/>
            <a:ahLst/>
            <a:cxnLst/>
            <a:rect l="l" t="t" r="r" b="b"/>
            <a:pathLst>
              <a:path w="4241869" h="1581060">
                <a:moveTo>
                  <a:pt x="0" y="0"/>
                </a:moveTo>
                <a:lnTo>
                  <a:pt x="4241869" y="0"/>
                </a:lnTo>
                <a:lnTo>
                  <a:pt x="4241869"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flipH="1">
            <a:off x="-62564" y="4744525"/>
            <a:ext cx="4929158" cy="5201171"/>
          </a:xfrm>
          <a:custGeom>
            <a:avLst/>
            <a:gdLst/>
            <a:ahLst/>
            <a:cxnLst/>
            <a:rect l="l" t="t" r="r" b="b"/>
            <a:pathLst>
              <a:path w="6298270" h="6486983">
                <a:moveTo>
                  <a:pt x="6298270" y="0"/>
                </a:moveTo>
                <a:lnTo>
                  <a:pt x="0" y="0"/>
                </a:lnTo>
                <a:lnTo>
                  <a:pt x="0" y="6486983"/>
                </a:lnTo>
                <a:lnTo>
                  <a:pt x="6298270" y="6486983"/>
                </a:lnTo>
                <a:lnTo>
                  <a:pt x="629827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6786546"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0787074"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3858908" y="8705940"/>
            <a:ext cx="4241869" cy="1581060"/>
          </a:xfrm>
          <a:custGeom>
            <a:avLst/>
            <a:gdLst/>
            <a:ahLst/>
            <a:cxnLst/>
            <a:rect l="l" t="t" r="r" b="b"/>
            <a:pathLst>
              <a:path w="4241869" h="1581060">
                <a:moveTo>
                  <a:pt x="0" y="0"/>
                </a:moveTo>
                <a:lnTo>
                  <a:pt x="4241868" y="0"/>
                </a:lnTo>
                <a:lnTo>
                  <a:pt x="4241868" y="1581060"/>
                </a:lnTo>
                <a:lnTo>
                  <a:pt x="0" y="15810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98140">
            <a:off x="1589808" y="5104882"/>
            <a:ext cx="2318320" cy="1310905"/>
          </a:xfrm>
          <a:custGeom>
            <a:avLst/>
            <a:gdLst/>
            <a:ahLst/>
            <a:cxnLst/>
            <a:rect l="l" t="t" r="r" b="b"/>
            <a:pathLst>
              <a:path w="2318320" h="1310905">
                <a:moveTo>
                  <a:pt x="0" y="0"/>
                </a:moveTo>
                <a:lnTo>
                  <a:pt x="2318320" y="0"/>
                </a:lnTo>
                <a:lnTo>
                  <a:pt x="2318320" y="1310904"/>
                </a:lnTo>
                <a:lnTo>
                  <a:pt x="0" y="1310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dirty="0"/>
          </a:p>
        </p:txBody>
      </p:sp>
      <p:sp>
        <p:nvSpPr>
          <p:cNvPr id="13" name="TextBox 13"/>
          <p:cNvSpPr txBox="1"/>
          <p:nvPr/>
        </p:nvSpPr>
        <p:spPr>
          <a:xfrm>
            <a:off x="5611140" y="1153746"/>
            <a:ext cx="7676264" cy="868828"/>
          </a:xfrm>
          <a:prstGeom prst="rect">
            <a:avLst/>
          </a:prstGeom>
        </p:spPr>
        <p:txBody>
          <a:bodyPr wrap="square" lIns="0" tIns="0" rIns="0" bIns="0" rtlCol="0" anchor="t">
            <a:spAutoFit/>
          </a:bodyPr>
          <a:lstStyle/>
          <a:p>
            <a:pPr algn="ctr">
              <a:lnSpc>
                <a:spcPts val="7279"/>
              </a:lnSpc>
            </a:pPr>
            <a:r>
              <a:rPr lang="en-US" sz="5199" b="1" dirty="0">
                <a:solidFill>
                  <a:srgbClr val="145B03"/>
                </a:solidFill>
                <a:latin typeface="Roboto Bold"/>
                <a:ea typeface="Roboto Bold"/>
                <a:cs typeface="Roboto Bold"/>
                <a:sym typeface="Roboto Bold"/>
              </a:rPr>
              <a:t>TOOLS AND LIBRARIES</a:t>
            </a:r>
          </a:p>
        </p:txBody>
      </p:sp>
      <p:sp>
        <p:nvSpPr>
          <p:cNvPr id="14" name="TextBox 14"/>
          <p:cNvSpPr txBox="1"/>
          <p:nvPr/>
        </p:nvSpPr>
        <p:spPr>
          <a:xfrm>
            <a:off x="5084591" y="2448376"/>
            <a:ext cx="10924785" cy="5090160"/>
          </a:xfrm>
          <a:prstGeom prst="rect">
            <a:avLst/>
          </a:prstGeom>
        </p:spPr>
        <p:txBody>
          <a:bodyPr lIns="0" tIns="0" rIns="0" bIns="0" rtlCol="0" anchor="t">
            <a:spAutoFit/>
          </a:bodyPr>
          <a:lstStyle/>
          <a:p>
            <a:pPr marL="777240" lvl="1" indent="-388620" algn="just">
              <a:lnSpc>
                <a:spcPts val="5040"/>
              </a:lnSpc>
              <a:buFont typeface="Arial"/>
              <a:buChar char="•"/>
            </a:pPr>
            <a:r>
              <a:rPr lang="en-US" sz="3200" b="1" dirty="0" err="1">
                <a:solidFill>
                  <a:srgbClr val="317A41"/>
                </a:solidFill>
                <a:latin typeface="Roboto Bold"/>
                <a:ea typeface="Roboto Bold"/>
                <a:cs typeface="Roboto Bold"/>
                <a:sym typeface="Roboto Bold"/>
              </a:rPr>
              <a:t>Librosa</a:t>
            </a:r>
            <a:endParaRPr lang="en-US" sz="3200" b="1" dirty="0">
              <a:solidFill>
                <a:srgbClr val="317A41"/>
              </a:solidFill>
              <a:latin typeface="Roboto Bold"/>
              <a:ea typeface="Roboto Bold"/>
              <a:cs typeface="Roboto Bold"/>
              <a:sym typeface="Roboto Bold"/>
            </a:endParaRPr>
          </a:p>
          <a:p>
            <a:pPr marL="777240" lvl="1" indent="-388620" algn="just">
              <a:lnSpc>
                <a:spcPts val="5040"/>
              </a:lnSpc>
              <a:buFont typeface="Arial"/>
              <a:buChar char="•"/>
            </a:pPr>
            <a:r>
              <a:rPr lang="en-US" sz="3200" b="1" dirty="0" err="1">
                <a:solidFill>
                  <a:srgbClr val="317A41"/>
                </a:solidFill>
                <a:latin typeface="Roboto Bold"/>
                <a:ea typeface="Roboto Bold"/>
                <a:cs typeface="Roboto Bold"/>
                <a:sym typeface="Roboto Bold"/>
              </a:rPr>
              <a:t>Pydub</a:t>
            </a:r>
            <a:endParaRPr lang="en-US" sz="3200" b="1" dirty="0">
              <a:solidFill>
                <a:srgbClr val="317A41"/>
              </a:solidFill>
              <a:latin typeface="Roboto Bold"/>
              <a:ea typeface="Roboto Bold"/>
              <a:cs typeface="Roboto Bold"/>
              <a:sym typeface="Roboto Bold"/>
            </a:endParaRPr>
          </a:p>
          <a:p>
            <a:pPr marL="777240" lvl="1" indent="-388620" algn="just">
              <a:lnSpc>
                <a:spcPts val="5040"/>
              </a:lnSpc>
              <a:buFont typeface="Arial"/>
              <a:buChar char="•"/>
            </a:pPr>
            <a:r>
              <a:rPr lang="en-US" sz="3200" b="1" dirty="0" err="1">
                <a:solidFill>
                  <a:srgbClr val="317A41"/>
                </a:solidFill>
                <a:latin typeface="Roboto Bold"/>
                <a:ea typeface="Roboto Bold"/>
                <a:cs typeface="Roboto Bold"/>
                <a:sym typeface="Roboto Bold"/>
              </a:rPr>
              <a:t>Tensorflow</a:t>
            </a:r>
            <a:r>
              <a:rPr lang="en-US" sz="3200" b="1" dirty="0">
                <a:solidFill>
                  <a:srgbClr val="317A41"/>
                </a:solidFill>
                <a:latin typeface="Roboto Bold"/>
                <a:ea typeface="Roboto Bold"/>
                <a:cs typeface="Roboto Bold"/>
                <a:sym typeface="Roboto Bold"/>
              </a:rPr>
              <a:t>/</a:t>
            </a:r>
            <a:r>
              <a:rPr lang="en-US" sz="3200" b="1" dirty="0" err="1">
                <a:solidFill>
                  <a:srgbClr val="317A41"/>
                </a:solidFill>
                <a:latin typeface="Roboto Bold"/>
                <a:ea typeface="Roboto Bold"/>
                <a:cs typeface="Roboto Bold"/>
                <a:sym typeface="Roboto Bold"/>
              </a:rPr>
              <a:t>keras,PyTorch</a:t>
            </a:r>
            <a:endParaRPr lang="en-US" sz="3200" b="1" dirty="0">
              <a:solidFill>
                <a:srgbClr val="317A41"/>
              </a:solidFill>
              <a:latin typeface="Roboto Bold"/>
              <a:ea typeface="Roboto Bold"/>
              <a:cs typeface="Roboto Bold"/>
              <a:sym typeface="Roboto Bold"/>
            </a:endParaRPr>
          </a:p>
          <a:p>
            <a:pPr marL="777240" lvl="1" indent="-388620" algn="just">
              <a:lnSpc>
                <a:spcPts val="5040"/>
              </a:lnSpc>
              <a:buFont typeface="Arial"/>
              <a:buChar char="•"/>
            </a:pPr>
            <a:r>
              <a:rPr lang="en-US" sz="3200" b="1" dirty="0" err="1">
                <a:solidFill>
                  <a:srgbClr val="317A41"/>
                </a:solidFill>
                <a:latin typeface="Roboto Bold"/>
                <a:ea typeface="Roboto Bold"/>
                <a:cs typeface="Roboto Bold"/>
                <a:sym typeface="Roboto Bold"/>
              </a:rPr>
              <a:t>Soundfile</a:t>
            </a:r>
            <a:r>
              <a:rPr lang="en-US" sz="3200" b="1" dirty="0">
                <a:solidFill>
                  <a:srgbClr val="317A41"/>
                </a:solidFill>
                <a:latin typeface="Roboto Bold"/>
                <a:ea typeface="Roboto Bold"/>
                <a:cs typeface="Roboto Bold"/>
                <a:sym typeface="Roboto Bold"/>
              </a:rPr>
              <a:t>/Wave</a:t>
            </a:r>
          </a:p>
          <a:p>
            <a:pPr marL="777240" lvl="1" indent="-388620" algn="just">
              <a:lnSpc>
                <a:spcPts val="5040"/>
              </a:lnSpc>
              <a:buFont typeface="Arial"/>
              <a:buChar char="•"/>
            </a:pPr>
            <a:r>
              <a:rPr lang="en-US" sz="3200" b="1" dirty="0">
                <a:solidFill>
                  <a:srgbClr val="317A41"/>
                </a:solidFill>
                <a:latin typeface="Roboto Bold"/>
                <a:ea typeface="Roboto Bold"/>
                <a:cs typeface="Roboto Bold"/>
                <a:sym typeface="Roboto Bold"/>
              </a:rPr>
              <a:t>Matplotlib/Seaborn</a:t>
            </a:r>
          </a:p>
          <a:p>
            <a:pPr marL="777240" lvl="1" indent="-388620" algn="just">
              <a:lnSpc>
                <a:spcPts val="5040"/>
              </a:lnSpc>
              <a:buFont typeface="Arial"/>
              <a:buChar char="•"/>
            </a:pPr>
            <a:r>
              <a:rPr lang="en-US" sz="3200" b="1" dirty="0">
                <a:solidFill>
                  <a:srgbClr val="317A41"/>
                </a:solidFill>
                <a:latin typeface="Roboto Bold"/>
                <a:ea typeface="Roboto Bold"/>
                <a:cs typeface="Roboto Bold"/>
                <a:sym typeface="Roboto Bold"/>
              </a:rPr>
              <a:t>Pandas</a:t>
            </a:r>
          </a:p>
          <a:p>
            <a:pPr marL="777240" lvl="1" indent="-388620" algn="just">
              <a:lnSpc>
                <a:spcPts val="5040"/>
              </a:lnSpc>
              <a:buFont typeface="Arial"/>
              <a:buChar char="•"/>
            </a:pPr>
            <a:r>
              <a:rPr lang="en-US" sz="3200" b="1" dirty="0" err="1">
                <a:solidFill>
                  <a:srgbClr val="317A41"/>
                </a:solidFill>
                <a:latin typeface="Roboto Bold"/>
                <a:ea typeface="Roboto Bold"/>
                <a:cs typeface="Roboto Bold"/>
                <a:sym typeface="Roboto Bold"/>
              </a:rPr>
              <a:t>Streamlit</a:t>
            </a:r>
            <a:endParaRPr lang="en-US" sz="3200" b="1" dirty="0">
              <a:solidFill>
                <a:srgbClr val="317A41"/>
              </a:solidFill>
              <a:latin typeface="Roboto Bold"/>
              <a:ea typeface="Roboto Bold"/>
              <a:cs typeface="Roboto Bold"/>
              <a:sym typeface="Roboto Bold"/>
            </a:endParaRPr>
          </a:p>
          <a:p>
            <a:pPr algn="just">
              <a:lnSpc>
                <a:spcPts val="5040"/>
              </a:lnSpc>
              <a:spcBef>
                <a:spcPct val="0"/>
              </a:spcBef>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sndAc>
          <p:stSnd>
            <p:snd r:embed="rId2" name="laser.wav"/>
          </p:stSnd>
        </p:sndAc>
      </p:transition>
    </mc:Choice>
    <mc:Fallback xmlns="">
      <p:transition spd="slow" advTm="0">
        <p:fade/>
        <p:sndAc>
          <p:stSnd>
            <p:snd r:embed="rId11" name="laser.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568</Words>
  <Application>Microsoft Office PowerPoint</Application>
  <PresentationFormat>Custom</PresentationFormat>
  <Paragraphs>160</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Canva Sans Bold</vt:lpstr>
      <vt:lpstr>Roboto</vt:lpstr>
      <vt:lpstr>Canva Sans</vt:lpstr>
      <vt:lpstr>Futura Bold</vt:lpstr>
      <vt:lpstr>Wingdings</vt:lpstr>
      <vt:lpstr>Calibri</vt:lpstr>
      <vt:lpstr>Reggae One</vt:lpstr>
      <vt:lpstr>Arial</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JUNGLE</dc:title>
  <dc:creator>Prince .</dc:creator>
  <cp:lastModifiedBy>Prince .</cp:lastModifiedBy>
  <cp:revision>10</cp:revision>
  <dcterms:created xsi:type="dcterms:W3CDTF">2006-08-16T00:00:00Z</dcterms:created>
  <dcterms:modified xsi:type="dcterms:W3CDTF">2025-12-02T04:11:05Z</dcterms:modified>
  <dc:identifier>DAGsYUNyntY</dc:identifier>
</cp:coreProperties>
</file>